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  <p:sldMasterId id="2147483665" r:id="rId5"/>
    <p:sldMasterId id="2147483658" r:id="rId6"/>
  </p:sldMasterIdLst>
  <p:notesMasterIdLst>
    <p:notesMasterId r:id="rId23"/>
  </p:notesMasterIdLst>
  <p:sldIdLst>
    <p:sldId id="301" r:id="rId7"/>
    <p:sldId id="302" r:id="rId8"/>
    <p:sldId id="101929" r:id="rId9"/>
    <p:sldId id="101921" r:id="rId10"/>
    <p:sldId id="101928" r:id="rId11"/>
    <p:sldId id="101923" r:id="rId12"/>
    <p:sldId id="101927" r:id="rId13"/>
    <p:sldId id="101911" r:id="rId14"/>
    <p:sldId id="101930" r:id="rId15"/>
    <p:sldId id="101931" r:id="rId16"/>
    <p:sldId id="101932" r:id="rId17"/>
    <p:sldId id="101933" r:id="rId18"/>
    <p:sldId id="101939" r:id="rId19"/>
    <p:sldId id="101938" r:id="rId20"/>
    <p:sldId id="101937" r:id="rId21"/>
    <p:sldId id="324" r:id="rId22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52E"/>
    <a:srgbClr val="6FAFC7"/>
    <a:srgbClr val="1329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36"/>
    </p:cViewPr>
  </p:sorterViewPr>
  <p:notesViewPr>
    <p:cSldViewPr snapToGrid="0">
      <p:cViewPr varScale="1">
        <p:scale>
          <a:sx n="46" d="100"/>
          <a:sy n="46" d="100"/>
        </p:scale>
        <p:origin x="2664" y="-12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33DC9337-C526-4B20-95F1-32B04EA8F55F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6BF5BB8-0C88-4B7C-8DE2-92AF5D62D1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388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rldefense.com/v3/__https:/uofi.app.box.com/s/68qbkpl03gikvfxrkw2zuot15wi63le5__;!!DZ3fjg!5uCv1-0gUKCmmvwLpZGpmmrngYkTJ5t1kBBzt31P5GnQaR0hHFbRf4UVnGfwLzmRfRGA_vHLs-F1T27EJSONy1ad2XiTIq6w$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urldefense.com/v3/__https:/uofi.app.box.com/s/ra10wvdwe07sqrtnv01kqmpz9omi03gm__;!!DZ3fjg!5uCv1-0gUKCmmvwLpZGpmmrngYkTJ5t1kBBzt31P5GnQaR0hHFbRf4UVnGfwLzmRfRGA_vHLs-F1T27EJSONy1ad2eR-u9cB$" TargetMode="External"/><Relationship Id="rId5" Type="http://schemas.openxmlformats.org/officeDocument/2006/relationships/hyperlink" Target="https://urldefense.com/v3/__https:/uofi.app.box.com/s/pcxqsj1m1rnmh3yk3wwqm904rhiyl5ca__;!!DZ3fjg!5uCv1-0gUKCmmvwLpZGpmmrngYkTJ5t1kBBzt31P5GnQaR0hHFbRf4UVnGfwLzmRfRGA_vHLs-F1T27EJSONy1ad2TkLMNV-$" TargetMode="External"/><Relationship Id="rId4" Type="http://schemas.openxmlformats.org/officeDocument/2006/relationships/hyperlink" Target="https://appserv6.admin.uillinois.edu/VendorRegistration/open/VendorSearch.jsp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rldefense.com/v3/__https:/uofi.app.box.com/s/68qbkpl03gikvfxrkw2zuot15wi63le5__;!!DZ3fjg!5uCv1-0gUKCmmvwLpZGpmmrngYkTJ5t1kBBzt31P5GnQaR0hHFbRf4UVnGfwLzmRfRGA_vHLs-F1T27EJSONy1ad2XiTIq6w$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urldefense.com/v3/__https:/uofi.app.box.com/s/ra10wvdwe07sqrtnv01kqmpz9omi03gm__;!!DZ3fjg!5uCv1-0gUKCmmvwLpZGpmmrngYkTJ5t1kBBzt31P5GnQaR0hHFbRf4UVnGfwLzmRfRGA_vHLs-F1T27EJSONy1ad2eR-u9cB$" TargetMode="External"/><Relationship Id="rId5" Type="http://schemas.openxmlformats.org/officeDocument/2006/relationships/hyperlink" Target="https://urldefense.com/v3/__https:/uofi.app.box.com/s/pcxqsj1m1rnmh3yk3wwqm904rhiyl5ca__;!!DZ3fjg!5uCv1-0gUKCmmvwLpZGpmmrngYkTJ5t1kBBzt31P5GnQaR0hHFbRf4UVnGfwLzmRfRGA_vHLs-F1T27EJSONy1ad2TkLMNV-$" TargetMode="External"/><Relationship Id="rId4" Type="http://schemas.openxmlformats.org/officeDocument/2006/relationships/hyperlink" Target="https://appserv6.admin.uillinois.edu/VendorRegistration/open/VendorSearch.jsp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urldefense.com/v3/__https:/uofi.app.box.com/s/68qbkpl03gikvfxrkw2zuot15wi63le5__;!!DZ3fjg!5uCv1-0gUKCmmvwLpZGpmmrngYkTJ5t1kBBzt31P5GnQaR0hHFbRf4UVnGfwLzmRfRGA_vHLs-F1T27EJSONy1ad2XiTIq6w$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urldefense.com/v3/__https:/uofi.app.box.com/s/ra10wvdwe07sqrtnv01kqmpz9omi03gm__;!!DZ3fjg!5uCv1-0gUKCmmvwLpZGpmmrngYkTJ5t1kBBzt31P5GnQaR0hHFbRf4UVnGfwLzmRfRGA_vHLs-F1T27EJSONy1ad2eR-u9cB$" TargetMode="External"/><Relationship Id="rId5" Type="http://schemas.openxmlformats.org/officeDocument/2006/relationships/hyperlink" Target="https://urldefense.com/v3/__https:/uofi.app.box.com/s/pcxqsj1m1rnmh3yk3wwqm904rhiyl5ca__;!!DZ3fjg!5uCv1-0gUKCmmvwLpZGpmmrngYkTJ5t1kBBzt31P5GnQaR0hHFbRf4UVnGfwLzmRfRGA_vHLs-F1T27EJSONy1ad2TkLMNV-$" TargetMode="External"/><Relationship Id="rId4" Type="http://schemas.openxmlformats.org/officeDocument/2006/relationships/hyperlink" Target="https://appserv6.admin.uillinois.edu/VendorRegistration/open/VendorSearch.jsp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FC2A3-BCDB-4246-A2FD-665B3FA24A7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692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520" y="4620577"/>
            <a:ext cx="5852160" cy="10841096"/>
          </a:xfrm>
        </p:spPr>
        <p:txBody>
          <a:bodyPr/>
          <a:lstStyle/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prospective user must provide required information to be submitted to the NetID assignment process:  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 the prospective user is an existing PRZM user then they should update their PRZM profile to include birthdate and gender. Here is a step by step guide to </a:t>
            </a:r>
            <a:r>
              <a:rPr lang="en-US" sz="1150" b="0" u="sng" dirty="0">
                <a:solidFill>
                  <a:srgbClr val="13294B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update the PRZM profile</a:t>
            </a: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 the prospective user is not an existing PRZM user then they should register with the </a:t>
            </a:r>
            <a:r>
              <a:rPr lang="en-US" sz="1150" b="0" u="sng" dirty="0">
                <a:solidFill>
                  <a:srgbClr val="13294B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4"/>
              </a:rPr>
              <a:t>Vendor Services Application (VSA)</a:t>
            </a: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Capital Application administrative team must submit the information provided by the user to University of Illinois </a:t>
            </a:r>
            <a:r>
              <a:rPr lang="en-US" sz="1150" dirty="0" err="1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iCard</a:t>
            </a: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organization to initiate the NetID assignment process.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It is possible that the university might require additional information from the prospective user before a NetID assignment can be made to eliminate the possibility of a NetID being incorrectly assigned. </a:t>
            </a: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prospective user must provide the additional requested information so that the appropriate NetID assignment can be made.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This is typically the case when the prospective user may have had a previous relationship with the university as an applicant, student or staff member. In that scenario a previously assigned NetID would be reactivated rather than the assignment of a new ID.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Additional information may also be used to invalidate a potential match to an existing record. The information requested is likely to be the confirmation of the full legal name (i.e. James vs Jim) and/or the last four digits of the SSN, but could be more detailed depending on the situation. 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This information will be requested from the prospective user via email.</a:t>
            </a: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university must assign the prospective user a University of Illinois NetID and University Identification Number (UIN) and inform them of the assignment via email.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prospective user must take the action of claiming that NetID, setting up the password, and establishing a method for 2 Factor Authentication (2FA). Here is a step by step guide to </a:t>
            </a:r>
            <a:r>
              <a:rPr lang="en-US" sz="1150" b="0" u="sng" dirty="0">
                <a:solidFill>
                  <a:srgbClr val="13294B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5"/>
              </a:rPr>
              <a:t>claiming the University of Illinois NetID</a:t>
            </a: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Capital Application administrative team must assign the NetID to the user record in the Vendor Services Application once it is claimed by a prospective user.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Kahua administration team must invite the prospective user to the Kahua implementation.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prospective user must take the action of accepting the Kahua Invitation. Here is a step by step guide to </a:t>
            </a:r>
            <a:r>
              <a:rPr lang="en-US" sz="1150" b="0" u="sng" dirty="0">
                <a:solidFill>
                  <a:srgbClr val="13294B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6"/>
              </a:rPr>
              <a:t>accepting an invitation and logging into Kahua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FC2A3-BCDB-4246-A2FD-665B3FA24A7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559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520" y="4620577"/>
            <a:ext cx="5852160" cy="10841096"/>
          </a:xfrm>
        </p:spPr>
        <p:txBody>
          <a:bodyPr/>
          <a:lstStyle/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prospective user must provide required information to be submitted to the NetID assignment process:  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 the prospective user is an existing PRZM user then they should update their PRZM profile to include birthdate and gender. Here is a step by step guide to </a:t>
            </a:r>
            <a:r>
              <a:rPr lang="en-US" sz="1150" b="0" u="sng" dirty="0">
                <a:solidFill>
                  <a:srgbClr val="13294B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update the PRZM profile</a:t>
            </a: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 the prospective user is not an existing PRZM user then they should register with the </a:t>
            </a:r>
            <a:r>
              <a:rPr lang="en-US" sz="1150" b="0" u="sng" dirty="0">
                <a:solidFill>
                  <a:srgbClr val="13294B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4"/>
              </a:rPr>
              <a:t>Vendor Services Application (VSA)</a:t>
            </a: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Capital Application administrative team must submit the information provided by the user to University of Illinois </a:t>
            </a:r>
            <a:r>
              <a:rPr lang="en-US" sz="1150" dirty="0" err="1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iCard</a:t>
            </a: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organization to initiate the NetID assignment process.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It is possible that the university might require additional information from the prospective user before a NetID assignment can be made to eliminate the possibility of a NetID being incorrectly assigned. </a:t>
            </a: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prospective user must provide the additional requested information so that the appropriate NetID assignment can be made.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This is typically the case when the prospective user may have had a previous relationship with the university as an applicant, student or staff member. In that scenario a previously assigned NetID would be reactivated rather than the assignment of a new ID.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Additional information may also be used to invalidate a potential match to an existing record. The information requested is likely to be the confirmation of the full legal name (i.e. James vs Jim) and/or the last four digits of the SSN, but could be more detailed depending on the situation. 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This information will be requested from the prospective user via email.</a:t>
            </a: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university must assign the prospective user a University of Illinois NetID and University Identification Number (UIN) and inform them of the assignment via email.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prospective user must take the action of claiming that NetID, setting up the password, and establishing a method for 2 Factor Authentication (2FA). Here is a step by step guide to </a:t>
            </a:r>
            <a:r>
              <a:rPr lang="en-US" sz="1150" b="0" u="sng" dirty="0">
                <a:solidFill>
                  <a:srgbClr val="13294B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5"/>
              </a:rPr>
              <a:t>claiming the University of Illinois NetID</a:t>
            </a: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Capital Application administrative team must assign the NetID to the user record in the Vendor Services Application once it is claimed by a prospective user.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Kahua administration team must invite the prospective user to the Kahua implementation.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prospective user must take the action of accepting the Kahua Invitation. Here is a step by step guide to </a:t>
            </a:r>
            <a:r>
              <a:rPr lang="en-US" sz="1150" b="0" u="sng" dirty="0">
                <a:solidFill>
                  <a:srgbClr val="13294B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6"/>
              </a:rPr>
              <a:t>accepting an invitation and logging into Kahua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FC2A3-BCDB-4246-A2FD-665B3FA24A7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456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520" y="4620577"/>
            <a:ext cx="5852160" cy="10841096"/>
          </a:xfrm>
        </p:spPr>
        <p:txBody>
          <a:bodyPr/>
          <a:lstStyle/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prospective user must provide required information to be submitted to the NetID assignment process:  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 the prospective user is an existing PRZM user then they should update their PRZM profile to include birthdate and gender. Here is a step by step guide to </a:t>
            </a:r>
            <a:r>
              <a:rPr lang="en-US" sz="1150" b="0" u="sng" dirty="0">
                <a:solidFill>
                  <a:srgbClr val="13294B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update the PRZM profile</a:t>
            </a: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 the prospective user is not an existing PRZM user then they should register with the </a:t>
            </a:r>
            <a:r>
              <a:rPr lang="en-US" sz="1150" b="0" u="sng" dirty="0">
                <a:solidFill>
                  <a:srgbClr val="13294B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4"/>
              </a:rPr>
              <a:t>Vendor Services Application (VSA)</a:t>
            </a: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Capital Application administrative team must submit the information provided by the user to University of Illinois </a:t>
            </a:r>
            <a:r>
              <a:rPr lang="en-US" sz="1150" dirty="0" err="1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iCard</a:t>
            </a: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organization to initiate the NetID assignment process.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It is possible that the university might require additional information from the prospective user before a NetID assignment can be made to eliminate the possibility of a NetID being incorrectly assigned. </a:t>
            </a: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prospective user must provide the additional requested information so that the appropriate NetID assignment can be made.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This is typically the case when the prospective user may have had a previous relationship with the university as an applicant, student or staff member. In that scenario a previously assigned NetID would be reactivated rather than the assignment of a new ID.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Additional information may also be used to invalidate a potential match to an existing record. The information requested is likely to be the confirmation of the full legal name (i.e. James vs Jim) and/or the last four digits of the SSN, but could be more detailed depending on the situation. 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This information will be requested from the prospective user via email.</a:t>
            </a: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university must assign the prospective user a University of Illinois NetID and University Identification Number (UIN) and inform them of the assignment via email.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prospective user must take the action of claiming that NetID, setting up the password, and establishing a method for 2 Factor Authentication (2FA). Here is a step by step guide to </a:t>
            </a:r>
            <a:r>
              <a:rPr lang="en-US" sz="1150" b="0" u="sng" dirty="0">
                <a:solidFill>
                  <a:srgbClr val="13294B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5"/>
              </a:rPr>
              <a:t>claiming the University of Illinois NetID</a:t>
            </a:r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Capital Application administrative team must assign the NetID to the user record in the Vendor Services Application once it is claimed by a prospective user.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150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Kahua administration team must invite the prospective user to the Kahua implementation.</a:t>
            </a:r>
            <a:endParaRPr lang="en-US" sz="1100" dirty="0">
              <a:solidFill>
                <a:srgbClr val="444D56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r>
              <a:rPr lang="en-US" sz="1150" b="1" dirty="0">
                <a:solidFill>
                  <a:srgbClr val="444D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prospective user must take the action of accepting the Kahua Invitation. Here is a step by step guide to </a:t>
            </a:r>
            <a:r>
              <a:rPr lang="en-US" sz="1150" b="0" u="sng" dirty="0">
                <a:solidFill>
                  <a:srgbClr val="13294B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6"/>
              </a:rPr>
              <a:t>accepting an invitation and logging into Kahua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FC2A3-BCDB-4246-A2FD-665B3FA24A7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142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FC2A3-BCDB-4246-A2FD-665B3FA24A7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235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FC2A3-BCDB-4246-A2FD-665B3FA24A7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890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FC2A3-BCDB-4246-A2FD-665B3FA24A7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13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FC2A3-BCDB-4246-A2FD-665B3FA24A7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521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FC2A3-BCDB-4246-A2FD-665B3FA24A7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41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FC2A3-BCDB-4246-A2FD-665B3FA24A7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512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FC2A3-BCDB-4246-A2FD-665B3FA24A7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2082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FC2A3-BCDB-4246-A2FD-665B3FA24A7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896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398AF-6470-F756-D4C2-91A4F5FC7E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992C67-666D-CE7D-CC2A-41DF45738D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4D9C6-3F24-B990-037E-9143751B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13FB-1703-46B0-B20C-59509ACFC574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8AAE0-4DBA-8141-4F7B-B94A860F9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8E2F8-DE01-333D-F39D-4276FCC35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565E8-2E3F-4CB8-9A59-D8C2B5F18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960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6CF4A-46D1-B555-8D33-834FDAD39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96B303-DB81-05F3-30DD-2E05D11EFC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21A87-D69D-BD52-2BDF-B8D572E5D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13FB-1703-46B0-B20C-59509ACFC574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00B2A-9565-9FDA-CB1B-45AB4D9DD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BED54-FA4A-2002-5D7D-13076135F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565E8-2E3F-4CB8-9A59-D8C2B5F18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651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12AAB8-5F46-725C-811B-C06D4DFAA8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354F55-6A91-FE87-9DE9-D1E0B0FFA8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A138F6-995E-D1E0-BC97-CB6FE7B2A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13FB-1703-46B0-B20C-59509ACFC574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EF5DE-94A9-37AD-A25F-608B9B699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C7295B-0E98-8B18-4D2F-37FBAA711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565E8-2E3F-4CB8-9A59-D8C2B5F18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346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62"/>
            <a:ext cx="12192001" cy="6843221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5566348"/>
            <a:ext cx="12192000" cy="1289153"/>
          </a:xfrm>
          <a:prstGeom prst="rect">
            <a:avLst/>
          </a:prstGeom>
          <a:solidFill>
            <a:srgbClr val="E84A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E84A27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57629" y="5898631"/>
            <a:ext cx="3476742" cy="855472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556951" y="1145505"/>
            <a:ext cx="9078096" cy="16383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90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1557338" y="2957513"/>
            <a:ext cx="9077325" cy="2017712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b="1" dirty="0"/>
              <a:t>Subtitle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3139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291963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Add copy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750888"/>
            <a:ext cx="10515600" cy="9334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400" b="1">
                <a:solidFill>
                  <a:srgbClr val="E84A27"/>
                </a:solidFill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4098" y="522581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ACE801A7-952A-4B66-BD0D-94DDF2B6FA4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3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5FE0F-5E05-03B0-640B-E817D3A88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0DA7C-F054-3E42-922B-F43748B5D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57C6D-35C3-337E-AAFF-68DBDDFF2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13FB-1703-46B0-B20C-59509ACFC574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2AE06F-1F24-37C6-21A7-0DC5A285A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174D8-1E49-D2E0-AD8B-6E07FCF40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565E8-2E3F-4CB8-9A59-D8C2B5F18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862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1E6B7-FABE-6AAE-4288-5829480BC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B21970-C6F6-99C8-2E26-BF69EE4CB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7A8DB-C038-3F1C-16E2-785335975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13FB-1703-46B0-B20C-59509ACFC574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17D17-F862-B035-652A-4CA8E44A3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F2B23-756F-FFFB-F373-2A9F72280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565E8-2E3F-4CB8-9A59-D8C2B5F18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381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4482B-AEDA-AA3C-DF6F-E41CE7996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2A5E5-4910-4F31-264B-288D8CE4BC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D2D347-6B8F-E916-AA92-448B1D0B43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B9E56E-F488-F464-7651-C0926E62B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13FB-1703-46B0-B20C-59509ACFC574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969EC3-95C5-C167-5597-C48AF93A9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CB694E-3B46-207D-740C-BBC960652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565E8-2E3F-4CB8-9A59-D8C2B5F18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73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A1FAF-5F2A-BE4A-EBD6-87003D23F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BE27D-A087-039F-A0F2-AFB34D820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1A5D86-6278-2D75-5D77-EABCF321B2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CD7750-A358-18A0-5CEA-FAFCCE0ACF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388062-7C15-A6D7-A9DB-FBFBF6536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107DFA-1882-E14C-4994-5853085D3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13FB-1703-46B0-B20C-59509ACFC574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6850CD-D846-D4D4-52BE-EEE67A6BB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6C6B17-CBB9-723B-F6E6-86969FB4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565E8-2E3F-4CB8-9A59-D8C2B5F18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9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1CC68-61F6-7F7E-B1A7-148328CE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717E97-4CDD-849F-075A-AC44CD620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13FB-1703-46B0-B20C-59509ACFC574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04B978-29FA-D155-8958-E812DC217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A3CC10-A8AB-8BCE-A0DD-675A24696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565E8-2E3F-4CB8-9A59-D8C2B5F18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2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BD08DC-579B-3EA0-5C92-7F31CC089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13FB-1703-46B0-B20C-59509ACFC574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4A4201-89C7-65B3-F6CE-5E061D6FC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1FD23B-55FF-1FE5-A33F-BBCA39FC6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565E8-2E3F-4CB8-9A59-D8C2B5F18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620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0C6E7-DA77-593B-AB1F-118FD36F1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00680-7F6F-A49D-4EEB-B7E82DFF8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9F9EE9-470A-736F-AB2C-3496E94FDB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8207FB-1862-F5CA-E800-FD4ED79F8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13FB-1703-46B0-B20C-59509ACFC574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669B39-D0BF-58E7-9FFE-A37268712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83A051-592A-E8D3-1EDA-3A023255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565E8-2E3F-4CB8-9A59-D8C2B5F18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382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01448-6940-0E8E-616E-A558C0E42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D7E6C3-194F-0DC6-FA19-4ECA751872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BB1873-C6B5-D37D-BC71-D3B4BA9B8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F3CE50-6839-2E59-9C22-E4BDEEEF3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13FB-1703-46B0-B20C-59509ACFC574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31DCA6-157B-D3B2-CE5C-055850E82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0A905A-A722-B8E6-AC5B-0FE3E45EA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565E8-2E3F-4CB8-9A59-D8C2B5F18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326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5A0F65-C653-B2E7-24BD-4E9BEA3F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7A241-AEE7-8418-E4B0-3B5F87BE2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71841-31BA-DB08-E160-AB9EDBC3B3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E13FB-1703-46B0-B20C-59509ACFC574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C0531-F69B-294C-D7CB-C016581CAC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F7AEC-36B1-0A1A-C2E9-B4DF197038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565E8-2E3F-4CB8-9A59-D8C2B5F18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15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69" r:id="rId4"/>
    <p:sldLayoutId id="2147483656" r:id="rId5"/>
    <p:sldLayoutId id="2147483657" r:id="rId6"/>
    <p:sldLayoutId id="2147483667" r:id="rId7"/>
    <p:sldLayoutId id="2147483659" r:id="rId8"/>
    <p:sldLayoutId id="2147483660" r:id="rId9"/>
    <p:sldLayoutId id="2147483668" r:id="rId10"/>
    <p:sldLayoutId id="2147483662" r:id="rId11"/>
    <p:sldLayoutId id="21474836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5703757"/>
            <a:ext cx="12192000" cy="1154243"/>
          </a:xfrm>
          <a:prstGeom prst="rect">
            <a:avLst/>
          </a:prstGeom>
          <a:solidFill>
            <a:srgbClr val="12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3845257" y="6020183"/>
            <a:ext cx="8346742" cy="57451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Inspiration</a:t>
            </a:r>
            <a:r>
              <a:rPr lang="en-US" baseline="30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sz="14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baseline="30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sz="2200" dirty="0">
                <a:solidFill>
                  <a:schemeClr val="bg1"/>
                </a:solidFill>
              </a:rPr>
              <a:t>Innovation</a:t>
            </a:r>
            <a:r>
              <a:rPr lang="en-US" dirty="0">
                <a:solidFill>
                  <a:schemeClr val="bg1"/>
                </a:solidFill>
              </a:rPr>
              <a:t>  </a:t>
            </a:r>
            <a:r>
              <a:rPr lang="en-US" sz="14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600" dirty="0">
                <a:solidFill>
                  <a:schemeClr val="bg1"/>
                </a:solidFill>
              </a:rPr>
              <a:t>  </a:t>
            </a:r>
            <a:r>
              <a:rPr lang="en-US" sz="2200" dirty="0">
                <a:solidFill>
                  <a:schemeClr val="bg1"/>
                </a:solidFill>
              </a:rPr>
              <a:t>Leadership</a:t>
            </a:r>
            <a:r>
              <a:rPr lang="en-US" dirty="0">
                <a:solidFill>
                  <a:schemeClr val="bg1"/>
                </a:solidFill>
              </a:rPr>
              <a:t>  </a:t>
            </a:r>
            <a:r>
              <a:rPr lang="en-US" sz="14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sz="2200" dirty="0">
                <a:solidFill>
                  <a:schemeClr val="bg1"/>
                </a:solidFill>
              </a:rPr>
              <a:t>Perseverance</a:t>
            </a:r>
            <a:r>
              <a:rPr lang="en-US" dirty="0">
                <a:solidFill>
                  <a:schemeClr val="bg1"/>
                </a:solidFill>
              </a:rPr>
              <a:t>  </a:t>
            </a:r>
            <a:r>
              <a:rPr lang="en-US" sz="14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>
                <a:solidFill>
                  <a:schemeClr val="bg1"/>
                </a:solidFill>
              </a:rPr>
              <a:t>Agility</a:t>
            </a:r>
            <a:endParaRPr lang="en-US" sz="2200" baseline="30000" dirty="0">
              <a:solidFill>
                <a:schemeClr val="bg1"/>
              </a:solidFill>
            </a:endParaRPr>
          </a:p>
          <a:p>
            <a:endParaRPr lang="en-US" sz="1400" b="1" baseline="30000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64" y="5703757"/>
            <a:ext cx="3474727" cy="119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283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6ADA6-32C7-6D47-94AB-D149FA9C1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FDBC8-5F1C-654A-9325-61F424413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1FB5C-A5C2-4C44-A9DF-4F6A196EC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080449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E84A27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3294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3294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3294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ocpres.uillinois.edu/UserFiles/Servers/Server_7758/file/UI/manual/cpssfnp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uocpres.uillinois.edu/UserFiles/Servers/Server_7758/file/UI/ProjDocs/forms/input_worksheet.xlsx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erv6.admin.uillinois.edu/VendorRegistration/open/VendorSearch.jsp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rldefense.com/v3/__https:/uofi.app.box.com/s/pcxqsj1m1rnmh3yk3wwqm904rhiyl5ca__;!!DZ3fjg!5uCv1-0gUKCmmvwLpZGpmmrngYkTJ5t1kBBzt31P5GnQaR0hHFbRf4UVnGfwLzmRfRGA_vHLs-F1T27EJSONy1ad2TkLMNV-$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hyperlink" Target="mailto:servicedeskaits@uillinois.edu" TargetMode="External"/><Relationship Id="rId4" Type="http://schemas.openxmlformats.org/officeDocument/2006/relationships/hyperlink" Target="https://urldefense.com/v3/__https:/uofi.app.box.com/s/ra10wvdwe07sqrtnv01kqmpz9omi03gm__;!!DZ3fjg!5uCv1-0gUKCmmvwLpZGpmmrngYkTJ5t1kBBzt31P5GnQaR0hHFbRf4UVnGfwLzmRfRGA_vHLs-F1T27EJSONy1ad2eR-u9cB$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cure.stateuniv.state.il.u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>
            <a:extLst>
              <a:ext uri="{FF2B5EF4-FFF2-40B4-BE49-F238E27FC236}">
                <a16:creationId xmlns:a16="http://schemas.microsoft.com/office/drawing/2014/main" id="{AB5CB6A3-7E0D-6F36-0883-829E24090A96}"/>
              </a:ext>
            </a:extLst>
          </p:cNvPr>
          <p:cNvSpPr txBox="1">
            <a:spLocks/>
          </p:cNvSpPr>
          <p:nvPr/>
        </p:nvSpPr>
        <p:spPr>
          <a:xfrm>
            <a:off x="2723535" y="931399"/>
            <a:ext cx="6735097" cy="2062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E84A27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en-US" sz="8200" dirty="0">
                <a:latin typeface="Calibri" panose="020F0502020204030204" pitchFamily="34" charset="0"/>
                <a:cs typeface="Calibri" panose="020F0502020204030204" pitchFamily="34" charset="0"/>
              </a:rPr>
              <a:t>University of Illinois</a:t>
            </a:r>
          </a:p>
          <a:p>
            <a:pPr algn="ctr"/>
            <a:r>
              <a:rPr lang="en-US" sz="8200" dirty="0">
                <a:latin typeface="Calibri" panose="020F0502020204030204" pitchFamily="34" charset="0"/>
                <a:cs typeface="Calibri" panose="020F0502020204030204" pitchFamily="34" charset="0"/>
              </a:rPr>
              <a:t>Urbana-Champaign</a:t>
            </a:r>
          </a:p>
        </p:txBody>
      </p:sp>
      <p:sp>
        <p:nvSpPr>
          <p:cNvPr id="5" name="Subtitle 6">
            <a:extLst>
              <a:ext uri="{FF2B5EF4-FFF2-40B4-BE49-F238E27FC236}">
                <a16:creationId xmlns:a16="http://schemas.microsoft.com/office/drawing/2014/main" id="{87CD1B02-A79D-F94F-B0B5-839D85C47057}"/>
              </a:ext>
            </a:extLst>
          </p:cNvPr>
          <p:cNvSpPr txBox="1">
            <a:spLocks/>
          </p:cNvSpPr>
          <p:nvPr/>
        </p:nvSpPr>
        <p:spPr>
          <a:xfrm>
            <a:off x="0" y="3301492"/>
            <a:ext cx="12192000" cy="9657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Doing Business with the University of Illinois</a:t>
            </a:r>
          </a:p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July 9, 2024</a:t>
            </a:r>
          </a:p>
        </p:txBody>
      </p:sp>
    </p:spTree>
    <p:extLst>
      <p:ext uri="{BB962C8B-B14F-4D97-AF65-F5344CB8AC3E}">
        <p14:creationId xmlns:p14="http://schemas.microsoft.com/office/powerpoint/2010/main" val="1252048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F0D0D-FC59-2271-F9F8-20858A17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EAF20-4B04-4EF9-BD66-E043BED16186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4BF4BF7-764D-987D-8093-3DC80561C7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57175"/>
            <a:ext cx="12192000" cy="657225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QUALIFICATIONS BASED SELECTION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AD18F7-5089-B377-83D9-5818C18F9F3D}"/>
              </a:ext>
            </a:extLst>
          </p:cNvPr>
          <p:cNvSpPr txBox="1"/>
          <p:nvPr/>
        </p:nvSpPr>
        <p:spPr>
          <a:xfrm>
            <a:off x="1238250" y="914400"/>
            <a:ext cx="9886950" cy="4730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Planner/PM negotiates fees with PSC per published fee policy: </a:t>
            </a:r>
            <a:r>
              <a:rPr lang="en-US" sz="2400" dirty="0">
                <a:hlinkClick r:id="rId3"/>
              </a:rPr>
              <a:t>https://www.uocpres.uillinois.edu/UserFiles/Servers/Server_7758/file/UI/manual/cpssfnp.pdf</a:t>
            </a:r>
            <a:endParaRPr lang="en-US" sz="2400" dirty="0"/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PSC submits proposal, Input worksheet </a:t>
            </a:r>
            <a:r>
              <a:rPr lang="en-US" sz="2400" dirty="0">
                <a:hlinkClick r:id="rId4"/>
              </a:rPr>
              <a:t>https://www.uocpres.uillinois.edu/UserFiles/Servers/Server_7758/file/UI/ProjDocs/forms/input_worksheet.xlsx</a:t>
            </a:r>
            <a:endParaRPr lang="en-US" sz="2400" dirty="0"/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If PMP &amp; PSC are unable to come to an agreement then PMP will negotiate with the next firm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Conversations regarding negotiations are posted to Procurement Communications Reporting System until PSC is approved and posted to Procurement Policy Board (PPB).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Debriefing may occur after negotiations conclude</a:t>
            </a:r>
          </a:p>
        </p:txBody>
      </p:sp>
    </p:spTree>
    <p:extLst>
      <p:ext uri="{BB962C8B-B14F-4D97-AF65-F5344CB8AC3E}">
        <p14:creationId xmlns:p14="http://schemas.microsoft.com/office/powerpoint/2010/main" val="2201561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F0D0D-FC59-2271-F9F8-20858A17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EAF20-4B04-4EF9-BD66-E043BED16186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4BF4BF7-764D-987D-8093-3DC80561C7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57175"/>
            <a:ext cx="12192000" cy="657225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QUALIFICATIONS BASED SELECTION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AD18F7-5089-B377-83D9-5818C18F9F3D}"/>
              </a:ext>
            </a:extLst>
          </p:cNvPr>
          <p:cNvSpPr txBox="1"/>
          <p:nvPr/>
        </p:nvSpPr>
        <p:spPr>
          <a:xfrm>
            <a:off x="1971675" y="923032"/>
            <a:ext cx="7886700" cy="4730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Prime must be pre-qualified with CDB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Prime must be licensed to practice as an Architect or Engineer in the State of Illinois 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Prime must be registered &amp; authorized to do business in the State of Illinois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Prime must be in good standing with the State of Illinois (annual process)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Prime must be registered with State Board of Elections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Prime and Subs - MAFBE Certification through CEI only - goal 30%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Prime and Subs - VOSB Certification – goal 3%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Prime must complete Certifications and Disclosures</a:t>
            </a:r>
          </a:p>
        </p:txBody>
      </p:sp>
    </p:spTree>
    <p:extLst>
      <p:ext uri="{BB962C8B-B14F-4D97-AF65-F5344CB8AC3E}">
        <p14:creationId xmlns:p14="http://schemas.microsoft.com/office/powerpoint/2010/main" val="4205291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F0D0D-FC59-2271-F9F8-20858A17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EAF20-4B04-4EF9-BD66-E043BED16186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4BF4BF7-764D-987D-8093-3DC80561C7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95505"/>
            <a:ext cx="12192000" cy="661757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PROJECT APPROVAL TO EXECUTED PSA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AD18F7-5089-B377-83D9-5818C18F9F3D}"/>
              </a:ext>
            </a:extLst>
          </p:cNvPr>
          <p:cNvSpPr txBox="1"/>
          <p:nvPr/>
        </p:nvSpPr>
        <p:spPr>
          <a:xfrm>
            <a:off x="2072282" y="957262"/>
            <a:ext cx="8047436" cy="4668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lang="en-US" sz="2400" dirty="0"/>
              <a:t>Professional Services Agreement (PSA)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Contract between the University of Illinois Board of Trustees and the PSC</a:t>
            </a:r>
          </a:p>
          <a:p>
            <a:pPr>
              <a:lnSpc>
                <a:spcPct val="105000"/>
              </a:lnSpc>
            </a:pPr>
            <a:endParaRPr lang="en-US" sz="1600" u="sng" dirty="0"/>
          </a:p>
          <a:p>
            <a:pPr>
              <a:lnSpc>
                <a:spcPct val="105000"/>
              </a:lnSpc>
            </a:pPr>
            <a:r>
              <a:rPr lang="en-US" sz="2400" u="sng" dirty="0"/>
              <a:t>Time Frame for Executed Contract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Short Form Contract</a:t>
            </a:r>
            <a:r>
              <a:rPr lang="en-US" sz="2000" dirty="0"/>
              <a:t> Average 2 months from request for proposal to executed contract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After the </a:t>
            </a:r>
            <a:r>
              <a:rPr lang="en-US" sz="2000" b="1" dirty="0"/>
              <a:t>Retainer QBS/RFP </a:t>
            </a:r>
            <a:r>
              <a:rPr lang="en-US" sz="2000" dirty="0"/>
              <a:t>Selection and the initial executed PSA is complete, for each individual project, average 1 month from request for proposal to executed agreement and project kickoff			   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Qualifications Based Selection (QBS)</a:t>
            </a:r>
            <a:r>
              <a:rPr lang="en-US" sz="2000" dirty="0"/>
              <a:t> </a:t>
            </a:r>
          </a:p>
          <a:p>
            <a:pPr marL="800100" lvl="1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6 months (avg.) – Total Project  &gt; $5M</a:t>
            </a:r>
          </a:p>
          <a:p>
            <a:pPr marL="800100" lvl="1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BOT Project Approval</a:t>
            </a:r>
          </a:p>
          <a:p>
            <a:pPr marL="800100" lvl="1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BOT PSC Approval for Fees &gt; $1M</a:t>
            </a:r>
          </a:p>
        </p:txBody>
      </p:sp>
    </p:spTree>
    <p:extLst>
      <p:ext uri="{BB962C8B-B14F-4D97-AF65-F5344CB8AC3E}">
        <p14:creationId xmlns:p14="http://schemas.microsoft.com/office/powerpoint/2010/main" val="4238336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F0D0D-FC59-2271-F9F8-20858A17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EAF20-4B04-4EF9-BD66-E043BED16186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4BF4BF7-764D-987D-8093-3DC80561C7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41263"/>
            <a:ext cx="12192000" cy="847495"/>
          </a:xfrm>
        </p:spPr>
        <p:txBody>
          <a:bodyPr>
            <a:no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</a:pPr>
            <a:r>
              <a:rPr lang="en-US" dirty="0"/>
              <a:t>VENDOR REGISTRATION PROCESS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3886EF-9F25-383C-85C5-1B97428B6B79}"/>
              </a:ext>
            </a:extLst>
          </p:cNvPr>
          <p:cNvSpPr txBox="1"/>
          <p:nvPr/>
        </p:nvSpPr>
        <p:spPr>
          <a:xfrm>
            <a:off x="400050" y="1250403"/>
            <a:ext cx="11287125" cy="3021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lang="en-US" sz="2000" b="1" u="sng" dirty="0"/>
              <a:t>NetID Request and Assignment Process</a:t>
            </a:r>
          </a:p>
          <a:p>
            <a:pPr>
              <a:lnSpc>
                <a:spcPct val="105000"/>
              </a:lnSpc>
            </a:pPr>
            <a:endParaRPr lang="en-US" sz="2000" dirty="0"/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The prospective user must provide required information to be submitted to the NetID assignment process:  </a:t>
            </a:r>
            <a:endParaRPr lang="en-US" sz="2000" dirty="0">
              <a:solidFill>
                <a:srgbClr val="444D56"/>
              </a:solidFill>
              <a:effectLst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If the prospective user is an existing PRZM user then they should update their PRZM profile to include birthdate and gender. A step by step guide</a:t>
            </a:r>
            <a:r>
              <a:rPr lang="en-US" sz="2000" dirty="0">
                <a:solidFill>
                  <a:srgbClr val="444D56"/>
                </a:solidFill>
                <a:ea typeface="Times New Roman" panose="02020603050405020304" pitchFamily="18" charset="0"/>
              </a:rPr>
              <a:t> is available</a:t>
            </a:r>
            <a:endParaRPr lang="en-US" sz="2000" dirty="0">
              <a:solidFill>
                <a:srgbClr val="444D56"/>
              </a:solidFill>
              <a:effectLst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If the prospective user is not an existing PRZM user then they should register with the </a:t>
            </a:r>
            <a:r>
              <a:rPr lang="en-US" sz="2000" dirty="0">
                <a:solidFill>
                  <a:srgbClr val="13294B"/>
                </a:solidFill>
                <a:effectLst/>
                <a:ea typeface="Times New Roman" panose="02020603050405020304" pitchFamily="18" charset="0"/>
              </a:rPr>
              <a:t>Vendor Services Application (VSA)</a:t>
            </a: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. </a:t>
            </a: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  <a:hlinkClick r:id="rId3"/>
              </a:rPr>
              <a:t>https://appserv6.admin.uillinois.edu/VendorRegistration/open/VendorSearch.jsp</a:t>
            </a:r>
            <a:endParaRPr lang="en-US" sz="2000" dirty="0">
              <a:solidFill>
                <a:srgbClr val="444D56"/>
              </a:solidFill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The Capital Application administrative team must submit the information provided by the user to University of Illinois </a:t>
            </a:r>
            <a:r>
              <a:rPr lang="en-US" sz="2000" dirty="0" err="1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iCard</a:t>
            </a: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 organization to initiate the NetID assignment process.</a:t>
            </a:r>
            <a:endParaRPr lang="en-US" sz="2000" dirty="0">
              <a:solidFill>
                <a:srgbClr val="444D56"/>
              </a:solidFill>
              <a:effectLst/>
              <a:ea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754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F0D0D-FC59-2271-F9F8-20858A17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EAF20-4B04-4EF9-BD66-E043BED16186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4BF4BF7-764D-987D-8093-3DC80561C7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41263"/>
            <a:ext cx="12192000" cy="847495"/>
          </a:xfrm>
        </p:spPr>
        <p:txBody>
          <a:bodyPr>
            <a:no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</a:pPr>
            <a:r>
              <a:rPr lang="en-US" dirty="0"/>
              <a:t>VENDOR REGISTRATION PROCESS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3886EF-9F25-383C-85C5-1B97428B6B79}"/>
              </a:ext>
            </a:extLst>
          </p:cNvPr>
          <p:cNvSpPr txBox="1"/>
          <p:nvPr/>
        </p:nvSpPr>
        <p:spPr>
          <a:xfrm>
            <a:off x="400050" y="1250403"/>
            <a:ext cx="11287125" cy="3611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lang="en-US" sz="2000" b="1" u="sng" dirty="0"/>
              <a:t>NetID Request and Assignment Process</a:t>
            </a:r>
          </a:p>
          <a:p>
            <a:pPr>
              <a:lnSpc>
                <a:spcPct val="105000"/>
              </a:lnSpc>
            </a:pPr>
            <a:endParaRPr lang="en-US" sz="2000" dirty="0"/>
          </a:p>
          <a:p>
            <a:pPr marL="457200" marR="0" lvl="0" indent="-4572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 startAt="3"/>
              <a:tabLst>
                <a:tab pos="457200" algn="l"/>
              </a:tabLst>
            </a:pP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It is possible that the university might require additional information from the prospective user before a NetID assignment can be made to eliminate the possibility of a NetID being incorrectly assigned. </a:t>
            </a:r>
            <a:r>
              <a:rPr lang="en-US" sz="2000" b="1" i="1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The prospective user must provide the additional requested information so that the appropriate NetID assignment can be made.</a:t>
            </a:r>
            <a:endParaRPr lang="en-US" sz="2000" i="1" dirty="0">
              <a:solidFill>
                <a:srgbClr val="444D56"/>
              </a:solidFill>
              <a:effectLst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This is typically the case when the prospective user may have had a previous relationship with the university as an applicant, student or staff member. In that scenario a previously assigned NetID would be reactivated rather than the assignment of a new ID.</a:t>
            </a:r>
            <a:endParaRPr lang="en-US" sz="2000" dirty="0">
              <a:solidFill>
                <a:srgbClr val="444D56"/>
              </a:solidFill>
              <a:effectLst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 Additional information may also be used to invalidate a potential match to an existing record. The information requested is likely to be the confirmation of the full legal name (i.e. James vs Jim) and/or the last four digits of the SSN, but could be more detailed depending on the situation. </a:t>
            </a:r>
            <a:endParaRPr lang="en-US" sz="2000" dirty="0">
              <a:solidFill>
                <a:srgbClr val="444D56"/>
              </a:solidFill>
              <a:effectLst/>
              <a:ea typeface="Aptos" panose="020B0004020202020204" pitchFamily="34" charset="0"/>
            </a:endParaRPr>
          </a:p>
          <a:p>
            <a:pPr marL="742950" marR="0" lvl="1" indent="-28575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 This information will be requested from the prospective user via email.</a:t>
            </a:r>
            <a:r>
              <a:rPr lang="en-US" sz="2000" b="1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 </a:t>
            </a:r>
            <a:endParaRPr lang="en-US" sz="2000" dirty="0">
              <a:solidFill>
                <a:srgbClr val="444D56"/>
              </a:solidFill>
              <a:effectLst/>
              <a:ea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974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F0D0D-FC59-2271-F9F8-20858A17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EAF20-4B04-4EF9-BD66-E043BED16186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4BF4BF7-764D-987D-8093-3DC80561C7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41263"/>
            <a:ext cx="12192000" cy="847495"/>
          </a:xfrm>
        </p:spPr>
        <p:txBody>
          <a:bodyPr>
            <a:no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</a:pPr>
            <a:r>
              <a:rPr lang="en-US" dirty="0"/>
              <a:t>VENDOR REGISTRATION PROCESS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3886EF-9F25-383C-85C5-1B97428B6B79}"/>
              </a:ext>
            </a:extLst>
          </p:cNvPr>
          <p:cNvSpPr txBox="1"/>
          <p:nvPr/>
        </p:nvSpPr>
        <p:spPr>
          <a:xfrm>
            <a:off x="400050" y="1250403"/>
            <a:ext cx="11287125" cy="4506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lang="en-US" sz="2000" b="1" u="sng" dirty="0"/>
              <a:t>NetID Request and Assignment Process</a:t>
            </a: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 startAt="4"/>
              <a:tabLst>
                <a:tab pos="457200" algn="l"/>
              </a:tabLst>
            </a:pPr>
            <a:endParaRPr lang="en-US" sz="900" dirty="0">
              <a:solidFill>
                <a:srgbClr val="444D56"/>
              </a:solidFill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 startAt="4"/>
              <a:tabLst>
                <a:tab pos="457200" algn="l"/>
              </a:tabLst>
            </a:pP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The university must assign the prospective user a University of Illinois NetID and University Identification Number (UIN) and inform them of the assignment via email.</a:t>
            </a:r>
            <a:endParaRPr lang="en-US" sz="2000" dirty="0">
              <a:solidFill>
                <a:srgbClr val="444D56"/>
              </a:solidFill>
              <a:effectLst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 startAt="4"/>
              <a:tabLst>
                <a:tab pos="457200" algn="l"/>
              </a:tabLst>
            </a:pP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The prospective user must take the action of claiming that NetID, setting up the password, and establishing a method for 2 Factor Authentication (2FA). Here is a step by step guide to </a:t>
            </a:r>
            <a:r>
              <a:rPr lang="en-US" sz="2000" u="sng" dirty="0">
                <a:solidFill>
                  <a:srgbClr val="13294B"/>
                </a:solidFill>
                <a:effectLst/>
                <a:ea typeface="Times New Roman" panose="02020603050405020304" pitchFamily="18" charset="0"/>
                <a:hlinkClick r:id="rId3"/>
              </a:rPr>
              <a:t>claiming the University of Illinois NetID</a:t>
            </a: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.</a:t>
            </a:r>
            <a:endParaRPr lang="en-US" sz="2000" dirty="0">
              <a:solidFill>
                <a:srgbClr val="444D56"/>
              </a:solidFill>
              <a:effectLst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 startAt="4"/>
              <a:tabLst>
                <a:tab pos="457200" algn="l"/>
              </a:tabLst>
            </a:pP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The Capital Application administrative team must assign the NetID to the user record in the Vendor Services Application once it is claimed by a prospective user.</a:t>
            </a:r>
            <a:endParaRPr lang="en-US" sz="2000" dirty="0">
              <a:solidFill>
                <a:srgbClr val="444D56"/>
              </a:solidFill>
              <a:effectLst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 startAt="4"/>
              <a:tabLst>
                <a:tab pos="457200" algn="l"/>
              </a:tabLst>
            </a:pP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The Kahua administration team must invite the prospective user to the Kahua implementation.</a:t>
            </a:r>
            <a:endParaRPr lang="en-US" sz="2000" dirty="0">
              <a:solidFill>
                <a:srgbClr val="444D56"/>
              </a:solidFill>
              <a:effectLst/>
              <a:ea typeface="Aptos" panose="020B0004020202020204" pitchFamily="34" charset="0"/>
            </a:endParaRPr>
          </a:p>
          <a:p>
            <a:pPr marL="342900" marR="0" lvl="0" indent="-342900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tabLst>
                <a:tab pos="457200" algn="l"/>
              </a:tabLst>
            </a:pP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The prospective user must take the action of accepting the Kahua Invitation. Here is a step by step guide to </a:t>
            </a:r>
            <a:r>
              <a:rPr lang="en-US" sz="2000" u="sng" dirty="0">
                <a:solidFill>
                  <a:srgbClr val="13294B"/>
                </a:solidFill>
                <a:effectLst/>
                <a:ea typeface="Times New Roman" panose="02020603050405020304" pitchFamily="18" charset="0"/>
                <a:hlinkClick r:id="rId4"/>
              </a:rPr>
              <a:t>accepting an invitation and logging into Kahua</a:t>
            </a:r>
            <a:r>
              <a:rPr lang="en-US" sz="2000" dirty="0">
                <a:solidFill>
                  <a:srgbClr val="444D56"/>
                </a:solidFill>
                <a:effectLst/>
                <a:ea typeface="Times New Roman" panose="02020603050405020304" pitchFamily="18" charset="0"/>
              </a:rPr>
              <a:t>.</a:t>
            </a:r>
            <a:endParaRPr lang="en-US" sz="2000" dirty="0">
              <a:solidFill>
                <a:srgbClr val="444D56"/>
              </a:solidFill>
              <a:effectLst/>
              <a:ea typeface="Aptos" panose="020B0004020202020204" pitchFamily="34" charset="0"/>
            </a:endParaRPr>
          </a:p>
          <a:p>
            <a:r>
              <a:rPr lang="en-US" sz="2000" b="1" dirty="0">
                <a:solidFill>
                  <a:srgbClr val="444D56"/>
                </a:solidFill>
                <a:effectLst/>
                <a:ea typeface="Aptos" panose="020B0004020202020204" pitchFamily="34" charset="0"/>
              </a:rPr>
              <a:t>Contact</a:t>
            </a:r>
            <a:br>
              <a:rPr lang="en-US" sz="2000" dirty="0">
                <a:solidFill>
                  <a:srgbClr val="444D56"/>
                </a:solidFill>
                <a:effectLst/>
                <a:ea typeface="Aptos" panose="020B0004020202020204" pitchFamily="34" charset="0"/>
              </a:rPr>
            </a:br>
            <a:r>
              <a:rPr lang="en-US" sz="2000" dirty="0">
                <a:solidFill>
                  <a:srgbClr val="444D56"/>
                </a:solidFill>
                <a:effectLst/>
                <a:ea typeface="Aptos" panose="020B0004020202020204" pitchFamily="34" charset="0"/>
              </a:rPr>
              <a:t>If you experience any technical issues or have any questions, please contact the AITS service desk at (217) 333-3102 or by email at </a:t>
            </a:r>
            <a:r>
              <a:rPr lang="en-US" sz="2000" u="sng" dirty="0">
                <a:solidFill>
                  <a:srgbClr val="13294B"/>
                </a:solidFill>
                <a:effectLst/>
                <a:ea typeface="Aptos" panose="020B0004020202020204" pitchFamily="34" charset="0"/>
                <a:hlinkClick r:id="rId5"/>
              </a:rPr>
              <a:t>servicedeskaits@uillinois.edu</a:t>
            </a:r>
            <a:endParaRPr lang="en-US" sz="2000" b="1" u="sng" dirty="0"/>
          </a:p>
        </p:txBody>
      </p:sp>
    </p:spTree>
    <p:extLst>
      <p:ext uri="{BB962C8B-B14F-4D97-AF65-F5344CB8AC3E}">
        <p14:creationId xmlns:p14="http://schemas.microsoft.com/office/powerpoint/2010/main" val="1985465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601B7-B94D-144E-BD32-1361BF0BF22C}"/>
              </a:ext>
            </a:extLst>
          </p:cNvPr>
          <p:cNvSpPr>
            <a:spLocks noGrp="1"/>
          </p:cNvSpPr>
          <p:nvPr/>
        </p:nvSpPr>
        <p:spPr>
          <a:xfrm>
            <a:off x="0" y="1966002"/>
            <a:ext cx="12192000" cy="12271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E84A27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Questions </a:t>
            </a:r>
          </a:p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Conversations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0" y="5703758"/>
            <a:ext cx="9144000" cy="1154243"/>
          </a:xfrm>
          <a:prstGeom prst="rect">
            <a:avLst/>
          </a:prstGeom>
          <a:solidFill>
            <a:srgbClr val="12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385934" y="6045441"/>
            <a:ext cx="8282066" cy="5437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1900" b="1" dirty="0">
                <a:solidFill>
                  <a:schemeClr val="bg1"/>
                </a:solidFill>
              </a:rPr>
              <a:t>Inspiration</a:t>
            </a:r>
            <a:r>
              <a:rPr lang="en-US" b="1" baseline="30000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11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b="1" baseline="30000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1900" b="1" dirty="0">
                <a:solidFill>
                  <a:schemeClr val="bg1"/>
                </a:solidFill>
              </a:rPr>
              <a:t>Innovation</a:t>
            </a:r>
            <a:r>
              <a:rPr lang="en-US" b="1" dirty="0">
                <a:solidFill>
                  <a:schemeClr val="bg1"/>
                </a:solidFill>
              </a:rPr>
              <a:t>  </a:t>
            </a:r>
            <a:r>
              <a:rPr lang="en-US" sz="11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600" b="1" dirty="0">
                <a:solidFill>
                  <a:schemeClr val="bg1"/>
                </a:solidFill>
              </a:rPr>
              <a:t>  </a:t>
            </a:r>
            <a:r>
              <a:rPr lang="en-US" sz="1900" b="1" dirty="0">
                <a:solidFill>
                  <a:schemeClr val="bg1"/>
                </a:solidFill>
              </a:rPr>
              <a:t>Leadership</a:t>
            </a:r>
            <a:r>
              <a:rPr lang="en-US" b="1" dirty="0">
                <a:solidFill>
                  <a:schemeClr val="bg1"/>
                </a:solidFill>
              </a:rPr>
              <a:t>  </a:t>
            </a:r>
            <a:r>
              <a:rPr lang="en-US" sz="11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1900" b="1" dirty="0">
                <a:solidFill>
                  <a:schemeClr val="bg1"/>
                </a:solidFill>
              </a:rPr>
              <a:t>Perseverance</a:t>
            </a:r>
            <a:r>
              <a:rPr lang="en-US" b="1" dirty="0">
                <a:solidFill>
                  <a:schemeClr val="bg1"/>
                </a:solidFill>
              </a:rPr>
              <a:t>  </a:t>
            </a:r>
            <a:r>
              <a:rPr lang="en-US" sz="11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b="1" dirty="0">
                <a:solidFill>
                  <a:schemeClr val="bg1"/>
                </a:solidFill>
              </a:rPr>
              <a:t>Agility</a:t>
            </a:r>
            <a:endParaRPr lang="en-US" sz="1900" b="1" baseline="30000" dirty="0">
              <a:solidFill>
                <a:schemeClr val="bg1"/>
              </a:solidFill>
            </a:endParaRPr>
          </a:p>
          <a:p>
            <a:endParaRPr lang="en-US" sz="1400" b="1" baseline="300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208" y="5996067"/>
            <a:ext cx="368731" cy="53351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5761255"/>
            <a:ext cx="12192000" cy="1096745"/>
          </a:xfrm>
          <a:prstGeom prst="rect">
            <a:avLst/>
          </a:prstGeom>
          <a:solidFill>
            <a:srgbClr val="12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385934" y="6045440"/>
            <a:ext cx="8282066" cy="5437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1900" b="1" dirty="0">
                <a:solidFill>
                  <a:schemeClr val="bg1"/>
                </a:solidFill>
              </a:rPr>
              <a:t>Inspiration</a:t>
            </a:r>
            <a:r>
              <a:rPr lang="en-US" b="1" baseline="30000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11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b="1" baseline="30000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1900" b="1" dirty="0">
                <a:solidFill>
                  <a:schemeClr val="bg1"/>
                </a:solidFill>
              </a:rPr>
              <a:t>Innovation</a:t>
            </a:r>
            <a:r>
              <a:rPr lang="en-US" b="1" dirty="0">
                <a:solidFill>
                  <a:schemeClr val="bg1"/>
                </a:solidFill>
              </a:rPr>
              <a:t>  </a:t>
            </a:r>
            <a:r>
              <a:rPr lang="en-US" sz="11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600" b="1" dirty="0">
                <a:solidFill>
                  <a:schemeClr val="bg1"/>
                </a:solidFill>
              </a:rPr>
              <a:t>  </a:t>
            </a:r>
            <a:r>
              <a:rPr lang="en-US" sz="1900" b="1" dirty="0">
                <a:solidFill>
                  <a:schemeClr val="bg1"/>
                </a:solidFill>
              </a:rPr>
              <a:t>Leadership</a:t>
            </a:r>
            <a:r>
              <a:rPr lang="en-US" b="1" dirty="0">
                <a:solidFill>
                  <a:schemeClr val="bg1"/>
                </a:solidFill>
              </a:rPr>
              <a:t>  </a:t>
            </a:r>
            <a:r>
              <a:rPr lang="en-US" sz="11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1900" b="1" dirty="0">
                <a:solidFill>
                  <a:schemeClr val="bg1"/>
                </a:solidFill>
              </a:rPr>
              <a:t>Perseverance</a:t>
            </a:r>
            <a:r>
              <a:rPr lang="en-US" b="1" dirty="0">
                <a:solidFill>
                  <a:schemeClr val="bg1"/>
                </a:solidFill>
              </a:rPr>
              <a:t>  </a:t>
            </a:r>
            <a:r>
              <a:rPr lang="en-US" sz="11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b="1" dirty="0">
                <a:solidFill>
                  <a:schemeClr val="bg1"/>
                </a:solidFill>
              </a:rPr>
              <a:t>Agility</a:t>
            </a:r>
            <a:endParaRPr lang="en-US" sz="1900" b="1" baseline="30000" dirty="0">
              <a:solidFill>
                <a:schemeClr val="bg1"/>
              </a:solidFill>
            </a:endParaRPr>
          </a:p>
          <a:p>
            <a:endParaRPr lang="en-US" sz="1400" b="1" baseline="30000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208" y="5996066"/>
            <a:ext cx="368731" cy="53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79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485675"/>
            <a:ext cx="12192000" cy="3997143"/>
          </a:xfrm>
        </p:spPr>
        <p:txBody>
          <a:bodyPr/>
          <a:lstStyle/>
          <a:p>
            <a:pPr marL="0" indent="0" algn="ctr">
              <a:lnSpc>
                <a:spcPct val="105000"/>
              </a:lnSpc>
              <a:spcBef>
                <a:spcPts val="0"/>
              </a:spcBef>
              <a:buNone/>
              <a:defRPr/>
            </a:pPr>
            <a:r>
              <a:rPr lang="en-US" sz="3600" dirty="0">
                <a:solidFill>
                  <a:schemeClr val="tx2"/>
                </a:solidFill>
              </a:rPr>
              <a:t>F&amp;S CAPITAL PROGRAMS PROJECT PLANNING</a:t>
            </a:r>
          </a:p>
          <a:p>
            <a:pPr marL="0" indent="0" algn="ctr">
              <a:lnSpc>
                <a:spcPct val="105000"/>
              </a:lnSpc>
              <a:spcBef>
                <a:spcPts val="0"/>
              </a:spcBef>
              <a:buNone/>
              <a:defRPr/>
            </a:pPr>
            <a:r>
              <a:rPr lang="en-US" sz="3600" dirty="0">
                <a:solidFill>
                  <a:schemeClr val="tx2"/>
                </a:solidFill>
              </a:rPr>
              <a:t>Leadership Contacts</a:t>
            </a:r>
          </a:p>
          <a:p>
            <a:pPr marL="0" indent="0" algn="ctr">
              <a:lnSpc>
                <a:spcPct val="105000"/>
              </a:lnSpc>
              <a:spcBef>
                <a:spcPts val="0"/>
              </a:spcBef>
              <a:buNone/>
              <a:defRPr/>
            </a:pPr>
            <a:endParaRPr lang="en-US" sz="1600" dirty="0">
              <a:solidFill>
                <a:schemeClr val="tx2"/>
              </a:solidFill>
            </a:endParaRPr>
          </a:p>
          <a:p>
            <a:pPr marL="0" indent="0" algn="ctr">
              <a:lnSpc>
                <a:spcPct val="105000"/>
              </a:lnSpc>
              <a:spcBef>
                <a:spcPts val="0"/>
              </a:spcBef>
              <a:buNone/>
              <a:defRPr/>
            </a:pPr>
            <a:r>
              <a:rPr lang="en-US" sz="3600" dirty="0">
                <a:solidFill>
                  <a:schemeClr val="tx2"/>
                </a:solidFill>
              </a:rPr>
              <a:t>Cheryl Bicknell</a:t>
            </a:r>
          </a:p>
          <a:p>
            <a:pPr marL="0" indent="0" algn="ctr">
              <a:lnSpc>
                <a:spcPct val="105000"/>
              </a:lnSpc>
              <a:spcBef>
                <a:spcPts val="0"/>
              </a:spcBef>
              <a:buNone/>
              <a:defRPr/>
            </a:pPr>
            <a:r>
              <a:rPr lang="en-US" dirty="0">
                <a:solidFill>
                  <a:schemeClr val="tx2"/>
                </a:solidFill>
              </a:rPr>
              <a:t>Associate Director of Project Planning</a:t>
            </a:r>
          </a:p>
          <a:p>
            <a:pPr marL="0" indent="0" algn="ctr">
              <a:lnSpc>
                <a:spcPct val="105000"/>
              </a:lnSpc>
              <a:spcBef>
                <a:spcPct val="20000"/>
              </a:spcBef>
              <a:buNone/>
              <a:defRPr/>
            </a:pPr>
            <a:endParaRPr lang="en-US" sz="1600" dirty="0">
              <a:solidFill>
                <a:schemeClr val="tx2"/>
              </a:solidFill>
            </a:endParaRPr>
          </a:p>
          <a:p>
            <a:pPr marL="0" indent="0" algn="ctr">
              <a:lnSpc>
                <a:spcPct val="105000"/>
              </a:lnSpc>
              <a:spcBef>
                <a:spcPts val="0"/>
              </a:spcBef>
              <a:buNone/>
              <a:defRPr/>
            </a:pPr>
            <a:r>
              <a:rPr lang="en-US" sz="3600" dirty="0">
                <a:solidFill>
                  <a:schemeClr val="tx2"/>
                </a:solidFill>
              </a:rPr>
              <a:t>Dennis Craig (Presenter)</a:t>
            </a:r>
          </a:p>
          <a:p>
            <a:pPr marL="0" indent="0" algn="ctr">
              <a:lnSpc>
                <a:spcPct val="105000"/>
              </a:lnSpc>
              <a:spcBef>
                <a:spcPts val="0"/>
              </a:spcBef>
              <a:buNone/>
              <a:defRPr/>
            </a:pPr>
            <a:r>
              <a:rPr lang="en-US" dirty="0">
                <a:solidFill>
                  <a:schemeClr val="tx2"/>
                </a:solidFill>
              </a:rPr>
              <a:t>Interim Senior Planner and Historic Preservation Officer and Planner</a:t>
            </a:r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600" dirty="0"/>
          </a:p>
          <a:p>
            <a:pPr algn="ctr"/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0" y="531232"/>
            <a:ext cx="12192000" cy="735824"/>
          </a:xfrm>
        </p:spPr>
        <p:txBody>
          <a:bodyPr/>
          <a:lstStyle/>
          <a:p>
            <a:pPr marL="0" indent="0" algn="ctr" eaLnBrk="1" hangingPunct="1">
              <a:spcBef>
                <a:spcPct val="20000"/>
              </a:spcBef>
              <a:buNone/>
              <a:defRPr/>
            </a:pPr>
            <a:r>
              <a:rPr lang="en-US" dirty="0">
                <a:solidFill>
                  <a:srgbClr val="FF552E"/>
                </a:solidFill>
              </a:rPr>
              <a:t>PROFESSIONAL SERVICES CONSULTANTS</a:t>
            </a:r>
            <a:endParaRPr lang="en-US" sz="4400" b="1" cap="none" dirty="0">
              <a:solidFill>
                <a:srgbClr val="FF552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E801A7-952A-4B66-BD0D-94DDF2B6FA4D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761256"/>
            <a:ext cx="12192000" cy="1096745"/>
          </a:xfrm>
          <a:prstGeom prst="rect">
            <a:avLst/>
          </a:prstGeom>
          <a:solidFill>
            <a:srgbClr val="12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385934" y="6045441"/>
            <a:ext cx="8282066" cy="5437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1900" b="1" dirty="0">
                <a:solidFill>
                  <a:schemeClr val="bg1"/>
                </a:solidFill>
              </a:rPr>
              <a:t>Inspiration</a:t>
            </a:r>
            <a:r>
              <a:rPr lang="en-US" b="1" baseline="30000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11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b="1" baseline="30000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1900" b="1" dirty="0">
                <a:solidFill>
                  <a:schemeClr val="bg1"/>
                </a:solidFill>
              </a:rPr>
              <a:t>Innovation</a:t>
            </a:r>
            <a:r>
              <a:rPr lang="en-US" b="1" dirty="0">
                <a:solidFill>
                  <a:schemeClr val="bg1"/>
                </a:solidFill>
              </a:rPr>
              <a:t>  </a:t>
            </a:r>
            <a:r>
              <a:rPr lang="en-US" sz="11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600" b="1" dirty="0">
                <a:solidFill>
                  <a:schemeClr val="bg1"/>
                </a:solidFill>
              </a:rPr>
              <a:t>  </a:t>
            </a:r>
            <a:r>
              <a:rPr lang="en-US" sz="1900" b="1" dirty="0">
                <a:solidFill>
                  <a:schemeClr val="bg1"/>
                </a:solidFill>
              </a:rPr>
              <a:t>Leadership</a:t>
            </a:r>
            <a:r>
              <a:rPr lang="en-US" b="1" dirty="0">
                <a:solidFill>
                  <a:schemeClr val="bg1"/>
                </a:solidFill>
              </a:rPr>
              <a:t>  </a:t>
            </a:r>
            <a:r>
              <a:rPr lang="en-US" sz="11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1900" b="1" dirty="0">
                <a:solidFill>
                  <a:schemeClr val="bg1"/>
                </a:solidFill>
              </a:rPr>
              <a:t>Perseverance</a:t>
            </a:r>
            <a:r>
              <a:rPr lang="en-US" b="1" dirty="0">
                <a:solidFill>
                  <a:schemeClr val="bg1"/>
                </a:solidFill>
              </a:rPr>
              <a:t>  </a:t>
            </a:r>
            <a:r>
              <a:rPr lang="en-US" sz="11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b="1" dirty="0">
                <a:solidFill>
                  <a:schemeClr val="bg1"/>
                </a:solidFill>
              </a:rPr>
              <a:t>Agility</a:t>
            </a:r>
            <a:endParaRPr lang="en-US" sz="1900" b="1" baseline="30000" dirty="0">
              <a:solidFill>
                <a:schemeClr val="bg1"/>
              </a:solidFill>
            </a:endParaRPr>
          </a:p>
          <a:p>
            <a:endParaRPr lang="en-US" sz="1400" b="1" baseline="300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208" y="5996067"/>
            <a:ext cx="368731" cy="53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4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2529908"/>
            <a:ext cx="12192000" cy="2245574"/>
          </a:xfrm>
        </p:spPr>
        <p:txBody>
          <a:bodyPr/>
          <a:lstStyle/>
          <a:p>
            <a:pPr marL="0" indent="0" algn="ctr">
              <a:lnSpc>
                <a:spcPct val="105000"/>
              </a:lnSpc>
              <a:spcBef>
                <a:spcPct val="20000"/>
              </a:spcBef>
              <a:buNone/>
              <a:defRPr/>
            </a:pPr>
            <a:r>
              <a:rPr lang="en-US" sz="3600" b="0" cap="none" dirty="0">
                <a:solidFill>
                  <a:schemeClr val="tx2"/>
                </a:solidFill>
              </a:rPr>
              <a:t>Small Project </a:t>
            </a:r>
            <a:r>
              <a:rPr lang="en-US" sz="3600" dirty="0">
                <a:solidFill>
                  <a:schemeClr val="tx2"/>
                </a:solidFill>
              </a:rPr>
              <a:t>C</a:t>
            </a:r>
            <a:r>
              <a:rPr lang="en-US" sz="3600" b="0" cap="none" dirty="0">
                <a:solidFill>
                  <a:schemeClr val="tx2"/>
                </a:solidFill>
              </a:rPr>
              <a:t>ontracts</a:t>
            </a:r>
          </a:p>
          <a:p>
            <a:pPr marL="0" indent="0" algn="ctr">
              <a:lnSpc>
                <a:spcPct val="105000"/>
              </a:lnSpc>
              <a:spcBef>
                <a:spcPct val="20000"/>
              </a:spcBef>
              <a:buNone/>
              <a:defRPr/>
            </a:pPr>
            <a:r>
              <a:rPr lang="en-US" sz="3600" b="0" cap="none" dirty="0">
                <a:solidFill>
                  <a:schemeClr val="tx2"/>
                </a:solidFill>
              </a:rPr>
              <a:t>Retainer Work </a:t>
            </a:r>
            <a:r>
              <a:rPr lang="en-US" sz="3600" dirty="0">
                <a:solidFill>
                  <a:schemeClr val="tx2"/>
                </a:solidFill>
              </a:rPr>
              <a:t>O</a:t>
            </a:r>
            <a:r>
              <a:rPr lang="en-US" sz="3600" b="0" cap="none" dirty="0">
                <a:solidFill>
                  <a:schemeClr val="tx2"/>
                </a:solidFill>
              </a:rPr>
              <a:t>rders</a:t>
            </a:r>
          </a:p>
          <a:p>
            <a:pPr marL="0" indent="0" algn="ctr">
              <a:lnSpc>
                <a:spcPct val="105000"/>
              </a:lnSpc>
              <a:spcBef>
                <a:spcPct val="20000"/>
              </a:spcBef>
              <a:buNone/>
              <a:defRPr/>
            </a:pPr>
            <a:r>
              <a:rPr lang="en-US" sz="3600" b="0" cap="none" dirty="0">
                <a:solidFill>
                  <a:schemeClr val="tx2"/>
                </a:solidFill>
              </a:rPr>
              <a:t>Qualifications Based </a:t>
            </a:r>
            <a:r>
              <a:rPr lang="en-US" sz="3600" dirty="0">
                <a:solidFill>
                  <a:schemeClr val="tx2"/>
                </a:solidFill>
              </a:rPr>
              <a:t>S</a:t>
            </a:r>
            <a:r>
              <a:rPr lang="en-US" sz="3600" b="0" cap="none" dirty="0">
                <a:solidFill>
                  <a:schemeClr val="tx2"/>
                </a:solidFill>
              </a:rPr>
              <a:t>election</a:t>
            </a: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</a:pPr>
            <a:endParaRPr lang="en-US" sz="3600" dirty="0"/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600" dirty="0"/>
          </a:p>
          <a:p>
            <a:pPr algn="ctr"/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0" y="531232"/>
            <a:ext cx="12192000" cy="1348368"/>
          </a:xfrm>
        </p:spPr>
        <p:txBody>
          <a:bodyPr/>
          <a:lstStyle/>
          <a:p>
            <a:pPr marL="0" indent="0" algn="ctr" eaLnBrk="1" hangingPunct="1">
              <a:spcBef>
                <a:spcPct val="20000"/>
              </a:spcBef>
              <a:buNone/>
              <a:defRPr/>
            </a:pPr>
            <a:r>
              <a:rPr lang="en-US" sz="4400" b="1" cap="none" dirty="0">
                <a:solidFill>
                  <a:srgbClr val="FF552E"/>
                </a:solidFill>
              </a:rPr>
              <a:t>Three Methods Of Contracting</a:t>
            </a:r>
          </a:p>
          <a:p>
            <a:pPr marL="0" indent="0" algn="ctr" eaLnBrk="1" hangingPunct="1">
              <a:spcBef>
                <a:spcPct val="20000"/>
              </a:spcBef>
              <a:buNone/>
              <a:defRPr/>
            </a:pPr>
            <a:r>
              <a:rPr lang="en-US" sz="4400" b="1" dirty="0">
                <a:solidFill>
                  <a:srgbClr val="FF552E"/>
                </a:solidFill>
              </a:rPr>
              <a:t>Professional Services Consultants (</a:t>
            </a:r>
            <a:r>
              <a:rPr lang="en-US" sz="4400" b="1" cap="none" dirty="0">
                <a:solidFill>
                  <a:srgbClr val="FF552E"/>
                </a:solidFill>
              </a:rPr>
              <a:t>PSC)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E801A7-952A-4B66-BD0D-94DDF2B6FA4D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761256"/>
            <a:ext cx="12192000" cy="1096745"/>
          </a:xfrm>
          <a:prstGeom prst="rect">
            <a:avLst/>
          </a:prstGeom>
          <a:solidFill>
            <a:srgbClr val="12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385934" y="6045441"/>
            <a:ext cx="8282066" cy="5437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1900" b="1" dirty="0">
                <a:solidFill>
                  <a:schemeClr val="bg1"/>
                </a:solidFill>
              </a:rPr>
              <a:t>Inspiration</a:t>
            </a:r>
            <a:r>
              <a:rPr lang="en-US" b="1" baseline="30000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11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b="1" baseline="30000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1900" b="1" dirty="0">
                <a:solidFill>
                  <a:schemeClr val="bg1"/>
                </a:solidFill>
              </a:rPr>
              <a:t>Innovation</a:t>
            </a:r>
            <a:r>
              <a:rPr lang="en-US" b="1" dirty="0">
                <a:solidFill>
                  <a:schemeClr val="bg1"/>
                </a:solidFill>
              </a:rPr>
              <a:t>  </a:t>
            </a:r>
            <a:r>
              <a:rPr lang="en-US" sz="11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600" b="1" dirty="0">
                <a:solidFill>
                  <a:schemeClr val="bg1"/>
                </a:solidFill>
              </a:rPr>
              <a:t>  </a:t>
            </a:r>
            <a:r>
              <a:rPr lang="en-US" sz="1900" b="1" dirty="0">
                <a:solidFill>
                  <a:schemeClr val="bg1"/>
                </a:solidFill>
              </a:rPr>
              <a:t>Leadership</a:t>
            </a:r>
            <a:r>
              <a:rPr lang="en-US" b="1" dirty="0">
                <a:solidFill>
                  <a:schemeClr val="bg1"/>
                </a:solidFill>
              </a:rPr>
              <a:t>  </a:t>
            </a:r>
            <a:r>
              <a:rPr lang="en-US" sz="11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1900" b="1" dirty="0">
                <a:solidFill>
                  <a:schemeClr val="bg1"/>
                </a:solidFill>
              </a:rPr>
              <a:t>Perseverance</a:t>
            </a:r>
            <a:r>
              <a:rPr lang="en-US" b="1" dirty="0">
                <a:solidFill>
                  <a:schemeClr val="bg1"/>
                </a:solidFill>
              </a:rPr>
              <a:t>  </a:t>
            </a:r>
            <a:r>
              <a:rPr lang="en-US" sz="11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b="1" dirty="0">
                <a:solidFill>
                  <a:schemeClr val="bg1"/>
                </a:solidFill>
              </a:rPr>
              <a:t>Agility</a:t>
            </a:r>
            <a:endParaRPr lang="en-US" sz="1900" b="1" baseline="30000" dirty="0">
              <a:solidFill>
                <a:schemeClr val="bg1"/>
              </a:solidFill>
            </a:endParaRPr>
          </a:p>
          <a:p>
            <a:endParaRPr lang="en-US" sz="1400" b="1" baseline="300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208" y="5996067"/>
            <a:ext cx="368731" cy="53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987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8DED2D-9E21-F3B5-4B34-93E547A07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7118" y="1377571"/>
            <a:ext cx="7477761" cy="365341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Contracting process approximately 1 month</a:t>
            </a:r>
          </a:p>
          <a:p>
            <a:pPr marL="0" indent="0">
              <a:buNone/>
            </a:pPr>
            <a:r>
              <a:rPr lang="en-US" dirty="0"/>
              <a:t>PSC work begins upon receipt of </a:t>
            </a:r>
            <a:r>
              <a:rPr lang="en-US" u="sng" dirty="0"/>
              <a:t>fully</a:t>
            </a:r>
            <a:r>
              <a:rPr lang="en-US" dirty="0"/>
              <a:t> executed contract</a:t>
            </a:r>
          </a:p>
          <a:p>
            <a:pPr marL="0" indent="0">
              <a:buNone/>
            </a:pPr>
            <a:r>
              <a:rPr lang="en-US" dirty="0"/>
              <a:t>PSC contracts are only issued through the Capital Programs Division</a:t>
            </a:r>
          </a:p>
          <a:p>
            <a:pPr marL="0" indent="0">
              <a:buNone/>
            </a:pPr>
            <a:r>
              <a:rPr lang="en-US" dirty="0"/>
              <a:t>Purchase Orders are not an approved contracting method for design services</a:t>
            </a:r>
          </a:p>
          <a:p>
            <a:pPr marL="0" indent="0">
              <a:buNone/>
            </a:pPr>
            <a:r>
              <a:rPr lang="en-US" dirty="0"/>
              <a:t>No Contract = No Work = No $$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F0D0D-FC59-2271-F9F8-20858A17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EAF20-4B04-4EF9-BD66-E043BED16186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4BF4BF7-764D-987D-8093-3DC80561C7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49292"/>
            <a:ext cx="12191999" cy="933450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ORDER FOR ALL CONTRACTING METHODS</a:t>
            </a:r>
          </a:p>
        </p:txBody>
      </p:sp>
    </p:spTree>
    <p:extLst>
      <p:ext uri="{BB962C8B-B14F-4D97-AF65-F5344CB8AC3E}">
        <p14:creationId xmlns:p14="http://schemas.microsoft.com/office/powerpoint/2010/main" val="3497516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F0D0D-FC59-2271-F9F8-20858A17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EAF20-4B04-4EF9-BD66-E043BED16186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4BF4BF7-764D-987D-8093-3DC80561C7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57175"/>
            <a:ext cx="12192000" cy="657225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SMALL PROJECT CONTRACTS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AD18F7-5089-B377-83D9-5818C18F9F3D}"/>
              </a:ext>
            </a:extLst>
          </p:cNvPr>
          <p:cNvSpPr txBox="1"/>
          <p:nvPr/>
        </p:nvSpPr>
        <p:spPr>
          <a:xfrm>
            <a:off x="3744494" y="1070835"/>
            <a:ext cx="470301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Used for projects with fees &lt;$25K including reimbursable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Any firm may be selected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Negotiations are reported to Procurement Communications Reporting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Standard contract form, minimal time savings</a:t>
            </a:r>
          </a:p>
        </p:txBody>
      </p:sp>
    </p:spTree>
    <p:extLst>
      <p:ext uri="{BB962C8B-B14F-4D97-AF65-F5344CB8AC3E}">
        <p14:creationId xmlns:p14="http://schemas.microsoft.com/office/powerpoint/2010/main" val="302269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F0D0D-FC59-2271-F9F8-20858A17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EAF20-4B04-4EF9-BD66-E043BED16186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4BF4BF7-764D-987D-8093-3DC80561C7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88301"/>
            <a:ext cx="12192000" cy="695619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RETAINER WORK ORDERS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06EA124-B022-CCDD-0A37-AAFCB1BF9E37}"/>
              </a:ext>
            </a:extLst>
          </p:cNvPr>
          <p:cNvSpPr>
            <a:spLocks noGrp="1"/>
          </p:cNvSpPr>
          <p:nvPr/>
        </p:nvSpPr>
        <p:spPr>
          <a:xfrm>
            <a:off x="3412273" y="1007352"/>
            <a:ext cx="5575610" cy="4352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n-US" dirty="0">
                <a:solidFill>
                  <a:schemeClr val="tx1"/>
                </a:solidFill>
              </a:rPr>
              <a:t>Selection Through QBS or RFP</a:t>
            </a:r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n-US" dirty="0">
                <a:solidFill>
                  <a:schemeClr val="tx1"/>
                </a:solidFill>
              </a:rPr>
              <a:t>Retainer contracts: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n-US" dirty="0">
                <a:solidFill>
                  <a:schemeClr val="tx1"/>
                </a:solidFill>
              </a:rPr>
              <a:t>Projects &lt;$5M per contract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n-US" dirty="0">
                <a:solidFill>
                  <a:schemeClr val="tx1"/>
                </a:solidFill>
              </a:rPr>
              <a:t>Fees Totaling &lt;$1M per year 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n-US" dirty="0">
                <a:solidFill>
                  <a:schemeClr val="tx1"/>
                </a:solidFill>
              </a:rPr>
              <a:t>Fee of $750K Maximum for One Project</a:t>
            </a:r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n-US" sz="2800" dirty="0">
                <a:solidFill>
                  <a:schemeClr val="tx1"/>
                </a:solidFill>
              </a:rPr>
              <a:t>Contracts are for two fiscal years, with the option to renew for an additional two years (4 years total)</a:t>
            </a:r>
          </a:p>
          <a:p>
            <a:pPr>
              <a:lnSpc>
                <a:spcPct val="100000"/>
              </a:lnSpc>
              <a:spcAft>
                <a:spcPts val="400"/>
              </a:spcAft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86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F0D0D-FC59-2271-F9F8-20858A17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EAF20-4B04-4EF9-BD66-E043BED1618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4BF4BF7-764D-987D-8093-3DC80561C7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88301"/>
            <a:ext cx="12192000" cy="695619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RETAINER WORK ORDERS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06EA124-B022-CCDD-0A37-AAFCB1BF9E37}"/>
              </a:ext>
            </a:extLst>
          </p:cNvPr>
          <p:cNvSpPr>
            <a:spLocks noGrp="1"/>
          </p:cNvSpPr>
          <p:nvPr/>
        </p:nvSpPr>
        <p:spPr>
          <a:xfrm>
            <a:off x="1363562" y="1240703"/>
            <a:ext cx="9464876" cy="39749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n-US" sz="2400" dirty="0">
                <a:solidFill>
                  <a:schemeClr val="tx1"/>
                </a:solidFill>
              </a:rPr>
              <a:t>Professional Services Consultants Selections and Contracts are in Process for FY25/26 with Renewal FY27/28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n-US" sz="2000" dirty="0">
                <a:solidFill>
                  <a:schemeClr val="tx1"/>
                </a:solidFill>
              </a:rPr>
              <a:t>Civil Engineer QBS, Cost Estimator/Scheduler RFP, Utility Engineer QBS, Lidar QBS, Elevator RFP, Landscape Architect RFP, Natural Gas QBS, Height Modification QBS, Environmental Engineer QBS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n-US" sz="2000" dirty="0">
                <a:solidFill>
                  <a:schemeClr val="tx1"/>
                </a:solidFill>
              </a:rPr>
              <a:t>Project Management RFP (to be advertised – coming in August)</a:t>
            </a:r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n-US" sz="2400" dirty="0">
                <a:solidFill>
                  <a:schemeClr val="tx1"/>
                </a:solidFill>
              </a:rPr>
              <a:t>Professional Services Consultants Selections and Contracts for FY26/27 with Renewal FY28/29 – Advertisements Coming Starting in August 2024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n-US" sz="2000" dirty="0">
                <a:solidFill>
                  <a:schemeClr val="tx1"/>
                </a:solidFill>
              </a:rPr>
              <a:t>Architect QBS, Historic Architect QBS, Mechanical/Electrical/Plumbing QBS, Structural QBS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752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F0D0D-FC59-2271-F9F8-20858A17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EAF20-4B04-4EF9-BD66-E043BED1618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4BF4BF7-764D-987D-8093-3DC80561C7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57175"/>
            <a:ext cx="12192000" cy="657225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QUALIFICATIONS BASED SELECTION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AD18F7-5089-B377-83D9-5818C18F9F3D}"/>
              </a:ext>
            </a:extLst>
          </p:cNvPr>
          <p:cNvSpPr txBox="1"/>
          <p:nvPr/>
        </p:nvSpPr>
        <p:spPr>
          <a:xfrm>
            <a:off x="2185064" y="832710"/>
            <a:ext cx="782187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For projects with total project budgets &gt;$5M, PSC contracts &gt;$1M</a:t>
            </a:r>
          </a:p>
          <a:p>
            <a:r>
              <a:rPr lang="en-US" sz="2400" dirty="0"/>
              <a:t>Advertised on the Procurement Bulletin </a:t>
            </a:r>
          </a:p>
          <a:p>
            <a:pPr marL="6858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Sign up for the Listserv:</a:t>
            </a:r>
          </a:p>
          <a:p>
            <a:pPr marL="6858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https://www.procure.stateuniv.state.il.us/</a:t>
            </a:r>
            <a:endParaRPr lang="en-US" sz="2400" dirty="0"/>
          </a:p>
          <a:p>
            <a:r>
              <a:rPr lang="en-US" sz="2400" dirty="0"/>
              <a:t>Submissions through PRZM</a:t>
            </a:r>
          </a:p>
          <a:p>
            <a:r>
              <a:rPr lang="en-US" sz="2400" dirty="0"/>
              <a:t>Selection Committee for Discussion Meetings</a:t>
            </a:r>
          </a:p>
          <a:p>
            <a:pPr marL="6858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F&amp;S Project Manager/Planner – Chair</a:t>
            </a:r>
          </a:p>
          <a:p>
            <a:pPr marL="6858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College/Dept. Rep – Client</a:t>
            </a:r>
          </a:p>
          <a:p>
            <a:pPr marL="6858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F&amp;S Engineering Services Quality Assurance</a:t>
            </a:r>
          </a:p>
          <a:p>
            <a:pPr marL="6858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University Office of Capital Programs and Real Estate Services</a:t>
            </a:r>
          </a:p>
          <a:p>
            <a:pPr marL="6858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Special Case Representative</a:t>
            </a:r>
          </a:p>
        </p:txBody>
      </p:sp>
    </p:spTree>
    <p:extLst>
      <p:ext uri="{BB962C8B-B14F-4D97-AF65-F5344CB8AC3E}">
        <p14:creationId xmlns:p14="http://schemas.microsoft.com/office/powerpoint/2010/main" val="4056522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F0D0D-FC59-2271-F9F8-20858A17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EAF20-4B04-4EF9-BD66-E043BED16186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4BF4BF7-764D-987D-8093-3DC80561C7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57175"/>
            <a:ext cx="12192000" cy="657225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QUALIFICATIONS BASED SELECTION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AD18F7-5089-B377-83D9-5818C18F9F3D}"/>
              </a:ext>
            </a:extLst>
          </p:cNvPr>
          <p:cNvSpPr txBox="1"/>
          <p:nvPr/>
        </p:nvSpPr>
        <p:spPr>
          <a:xfrm>
            <a:off x="990600" y="1065974"/>
            <a:ext cx="10210800" cy="4342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Advertisement is posted for a minimum of 15 days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Official submissions are made online through PRZM. Depending on the PMP, there may be one hardcopy for the final submission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Selection Committee reviews all submittals per the criteria listed in the advertisement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Selection Committee selects 3-5 firms for discussion meetings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Selection Committee schedules discussion meetings with firms per the criteria listed in their notification letter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Selection Committee ranks firms and selects a team to recommend with which to initiate negotiation</a:t>
            </a:r>
          </a:p>
          <a:p>
            <a:pPr marL="34290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Receive approval to negotiate with recommended PSC team</a:t>
            </a:r>
          </a:p>
        </p:txBody>
      </p:sp>
    </p:spTree>
    <p:extLst>
      <p:ext uri="{BB962C8B-B14F-4D97-AF65-F5344CB8AC3E}">
        <p14:creationId xmlns:p14="http://schemas.microsoft.com/office/powerpoint/2010/main" val="319303861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ue wide format template 3 2021.potx" id="{E112B212-5ACF-4B5E-AD84-D3AF83719D64}" vid="{4BBE7975-6BFC-4455-BA04-E0E49F1C6A8D}"/>
    </a:ext>
  </a:extLst>
</a:theme>
</file>

<file path=ppt/theme/theme3.xml><?xml version="1.0" encoding="utf-8"?>
<a:theme xmlns:a="http://schemas.openxmlformats.org/drawingml/2006/main" name="Custom Design">
  <a:themeElements>
    <a:clrScheme name="">
      <a:dk1>
        <a:srgbClr val="13284B"/>
      </a:dk1>
      <a:lt1>
        <a:srgbClr val="FFFFFF"/>
      </a:lt1>
      <a:dk2>
        <a:srgbClr val="1E3877"/>
      </a:dk2>
      <a:lt2>
        <a:srgbClr val="F8FAFC"/>
      </a:lt2>
      <a:accent1>
        <a:srgbClr val="FF552E"/>
      </a:accent1>
      <a:accent2>
        <a:srgbClr val="1D58A7"/>
      </a:accent2>
      <a:accent3>
        <a:srgbClr val="F5821E"/>
      </a:accent3>
      <a:accent4>
        <a:srgbClr val="009FD3"/>
      </a:accent4>
      <a:accent5>
        <a:srgbClr val="DD3403"/>
      </a:accent5>
      <a:accent6>
        <a:srgbClr val="D2D2D2"/>
      </a:accent6>
      <a:hlink>
        <a:srgbClr val="1D58A7"/>
      </a:hlink>
      <a:folHlink>
        <a:srgbClr val="DD340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7" id="{275ABE5C-1CCE-5D45-A665-9714A7D5390C}" vid="{54C2D45B-048D-6240-93B4-1F8E18AD0077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260838FC93E948B73427493A2542EB" ma:contentTypeVersion="9" ma:contentTypeDescription="Create a new document." ma:contentTypeScope="" ma:versionID="dbbee76d4a740ba5783cf5ca7e3beba5">
  <xsd:schema xmlns:xsd="http://www.w3.org/2001/XMLSchema" xmlns:xs="http://www.w3.org/2001/XMLSchema" xmlns:p="http://schemas.microsoft.com/office/2006/metadata/properties" xmlns:ns3="83eefd03-ae96-4260-933d-3b5fea7d0915" xmlns:ns4="4225e2ce-81c6-4e77-ba46-7537fc24484b" targetNamespace="http://schemas.microsoft.com/office/2006/metadata/properties" ma:root="true" ma:fieldsID="24233a732e8fc3868d991aa82db5c5af" ns3:_="" ns4:_="">
    <xsd:import namespace="83eefd03-ae96-4260-933d-3b5fea7d0915"/>
    <xsd:import namespace="4225e2ce-81c6-4e77-ba46-7537fc24484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eefd03-ae96-4260-933d-3b5fea7d09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25e2ce-81c6-4e77-ba46-7537fc24484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E78103-CE6C-4088-9FD1-36D0204802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4FA4FC-E75E-413A-AC59-F2C23C4DF441}">
  <ds:schemaRefs>
    <ds:schemaRef ds:uri="http://purl.org/dc/elements/1.1/"/>
    <ds:schemaRef ds:uri="http://purl.org/dc/terms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dcmitype/"/>
    <ds:schemaRef ds:uri="83eefd03-ae96-4260-933d-3b5fea7d0915"/>
    <ds:schemaRef ds:uri="4225e2ce-81c6-4e77-ba46-7537fc24484b"/>
    <ds:schemaRef ds:uri="http://schemas.openxmlformats.org/package/2006/metadata/core-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2A64BFB-790C-40CA-8ADE-6E27931320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eefd03-ae96-4260-933d-3b5fea7d0915"/>
    <ds:schemaRef ds:uri="4225e2ce-81c6-4e77-ba46-7537fc2448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7306</TotalTime>
  <Words>2571</Words>
  <Application>Microsoft Office PowerPoint</Application>
  <PresentationFormat>Widescreen</PresentationFormat>
  <Paragraphs>223</Paragraphs>
  <Slides>16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Aptos</vt:lpstr>
      <vt:lpstr>Arial</vt:lpstr>
      <vt:lpstr>Calibri</vt:lpstr>
      <vt:lpstr>Calibri Light</vt:lpstr>
      <vt:lpstr>Georgia</vt:lpstr>
      <vt:lpstr>Times New Roman</vt:lpstr>
      <vt:lpstr>Custom Design</vt:lpstr>
      <vt:lpstr>1_Custom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Egan</dc:creator>
  <cp:lastModifiedBy>Craig, Dennis Lee</cp:lastModifiedBy>
  <cp:revision>139</cp:revision>
  <cp:lastPrinted>2024-06-20T14:24:42Z</cp:lastPrinted>
  <dcterms:created xsi:type="dcterms:W3CDTF">2022-07-05T19:53:11Z</dcterms:created>
  <dcterms:modified xsi:type="dcterms:W3CDTF">2024-07-08T15:53:45Z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0x01010032260838FC93E948B73427493A2542EB</vt:lpwstr>
  </property>
</Properties>
</file>