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9" r:id="rId4"/>
    <p:sldId id="358" r:id="rId5"/>
    <p:sldId id="342" r:id="rId6"/>
    <p:sldId id="356" r:id="rId7"/>
    <p:sldId id="354" r:id="rId8"/>
    <p:sldId id="344" r:id="rId9"/>
    <p:sldId id="353" r:id="rId10"/>
    <p:sldId id="352" r:id="rId11"/>
    <p:sldId id="361" r:id="rId12"/>
    <p:sldId id="360" r:id="rId13"/>
    <p:sldId id="359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71B806-E6FD-4B9A-B1C8-C40471EF4FED}">
          <p14:sldIdLst>
            <p14:sldId id="256"/>
            <p14:sldId id="339"/>
            <p14:sldId id="358"/>
            <p14:sldId id="342"/>
            <p14:sldId id="356"/>
            <p14:sldId id="354"/>
            <p14:sldId id="344"/>
            <p14:sldId id="353"/>
            <p14:sldId id="352"/>
            <p14:sldId id="361"/>
            <p14:sldId id="360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EE6000"/>
    <a:srgbClr val="E25B00"/>
    <a:srgbClr val="EC9B50"/>
    <a:srgbClr val="FF9900"/>
    <a:srgbClr val="F66400"/>
    <a:srgbClr val="FF860D"/>
    <a:srgbClr val="FF9933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61" y="-2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8" y="1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5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22885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3692E95-7ED9-4BFD-AE89-F882058F60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83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3"/>
            <a:ext cx="5206153" cy="46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5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5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3F64CC9-ED9C-4C18-AD50-71249E8D1B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2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39536401" indent="-39059860"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476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953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142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19061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fld id="{3E0D24B2-FBB3-43FB-A3F9-41F6F904E1AC}" type="slidenum">
              <a:rPr lang="en-US" altLang="en-US" sz="1300"/>
              <a:pPr/>
              <a:t>1</a:t>
            </a:fld>
            <a:endParaRPr lang="en-US" altLang="en-US" sz="13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1pPr>
            <a:lvl2pPr marL="39536401" indent="-39059860"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2pPr>
            <a:lvl3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3pPr>
            <a:lvl4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4pPr>
            <a:lvl5pPr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5pPr>
            <a:lvl6pPr marL="4765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6pPr>
            <a:lvl7pPr marL="953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7pPr>
            <a:lvl8pPr marL="142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8pPr>
            <a:lvl9pPr marL="19061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-112" charset="0"/>
                <a:ea typeface="ＭＳ Ｐゴシック" pitchFamily="-112" charset="-128"/>
              </a:defRPr>
            </a:lvl9pPr>
          </a:lstStyle>
          <a:p>
            <a:fld id="{3E0D24B2-FBB3-43FB-A3F9-41F6F904E1AC}" type="slidenum">
              <a:rPr lang="en-US" altLang="en-US" sz="1300">
                <a:solidFill>
                  <a:prstClr val="black"/>
                </a:solidFill>
              </a:rPr>
              <a:pPr/>
              <a:t>2</a:t>
            </a:fld>
            <a:endParaRPr lang="en-US" altLang="en-US" sz="13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6F2CE-46EB-474A-846F-8689DC81D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27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BCFD6-9671-4FCC-A1D1-B648F08469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6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ACCFA-9B30-4F76-A318-4C03CC6B87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72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6F2CE-46EB-474A-846F-8689DC81D7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762000"/>
          </a:xfrm>
        </p:spPr>
        <p:txBody>
          <a:bodyPr/>
          <a:lstStyle>
            <a:lvl1pPr algn="ct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11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74D05-77A1-4CA2-BBB5-7B3A5D391FF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371600"/>
            <a:ext cx="906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25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24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BB959-4B68-493F-B2AC-EBE30C85C8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3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639D-711B-4D80-916E-A6F90C8EC52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3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EE65-EB9D-4E06-976D-B387852D45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83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8BBB-A884-42EA-96F6-4DDAD52491F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1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E2A4-FE03-4470-9269-B9DE8F3E45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50713-60D5-4F7C-A389-63DFDCB825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762000"/>
          </a:xfrm>
        </p:spPr>
        <p:txBody>
          <a:bodyPr/>
          <a:lstStyle>
            <a:lvl1pPr algn="ct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11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0"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74D05-77A1-4CA2-BBB5-7B3A5D391FF6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371600"/>
            <a:ext cx="906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25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40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6AFEF-2B89-4242-81DE-07E4600133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6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BCFD6-9671-4FCC-A1D1-B648F08469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ACCFA-9B30-4F76-A318-4C03CC6B87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BB959-4B68-493F-B2AC-EBE30C85C8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14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639D-711B-4D80-916E-A6F90C8EC5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89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EE65-EB9D-4E06-976D-B387852D45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59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8BBB-A884-42EA-96F6-4DDAD52491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42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E2A4-FE03-4470-9269-B9DE8F3E4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95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50713-60D5-4F7C-A389-63DFDCB825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02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6AFEF-2B89-4242-81DE-07E4600133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36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fld id="{8129C2F7-56CB-4B0C-AC00-3A33021908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itchFamily="-112" charset="0"/>
        <a:buChar char="–"/>
        <a:defRPr sz="2400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fld id="{8129C2F7-56CB-4B0C-AC00-3A33021908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itchFamily="-112" charset="0"/>
        <a:buChar char="–"/>
        <a:defRPr sz="2400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  <a:t>F&amp;S</a:t>
            </a:r>
            <a:b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  <a:t>Procurement Services </a:t>
            </a:r>
            <a:b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  <a:t>Illinois Contract System (iCS) Kickoff </a:t>
            </a:r>
            <a:b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1800" dirty="0" smtClean="0">
                <a:solidFill>
                  <a:srgbClr val="E25B00"/>
                </a:solidFill>
                <a:latin typeface="Times" pitchFamily="-112" charset="0"/>
                <a:ea typeface="ＭＳ Ｐゴシック" pitchFamily="-112" charset="-128"/>
              </a:rPr>
              <a:t>3/11/15</a:t>
            </a:r>
            <a: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endParaRPr lang="en-US" altLang="en-US" sz="1800" dirty="0" smtClean="0">
              <a:ea typeface="ＭＳ Ｐゴシック" pitchFamily="-112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16833" y="4910554"/>
            <a:ext cx="19174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9pPr>
          </a:lstStyle>
          <a:p>
            <a:pPr algn="l" eaLnBrk="1" hangingPunct="1"/>
            <a:r>
              <a:rPr lang="en-US" altLang="en-US" sz="1600" u="sng" kern="0" dirty="0" smtClean="0">
                <a:latin typeface="Times" pitchFamily="-112" charset="0"/>
                <a:ea typeface="ＭＳ Ｐゴシック" pitchFamily="-112" charset="-128"/>
              </a:rPr>
              <a:t>Presented by </a:t>
            </a:r>
            <a:endParaRPr lang="en-US" altLang="en-US" sz="1600" kern="0" dirty="0" smtClean="0">
              <a:latin typeface="Times" pitchFamily="-112" charset="0"/>
              <a:ea typeface="ＭＳ Ｐゴシック" pitchFamily="-112" charset="-128"/>
            </a:endParaRPr>
          </a:p>
          <a:p>
            <a:pPr algn="l" eaLnBrk="1" hangingPunct="1"/>
            <a:r>
              <a:rPr lang="en-US" altLang="en-US" sz="1600" kern="0" dirty="0" smtClean="0">
                <a:latin typeface="Times" pitchFamily="-112" charset="0"/>
                <a:ea typeface="ＭＳ Ｐゴシック" pitchFamily="-112" charset="-128"/>
              </a:rPr>
              <a:t>Sonya Chambers</a:t>
            </a:r>
          </a:p>
          <a:p>
            <a:pPr algn="l" eaLnBrk="1" hangingPunct="1"/>
            <a:r>
              <a:rPr lang="en-US" altLang="en-US" sz="1600" kern="0" dirty="0" smtClean="0">
                <a:latin typeface="Times" pitchFamily="-112" charset="0"/>
                <a:ea typeface="ＭＳ Ｐゴシック" pitchFamily="-112" charset="-128"/>
              </a:rPr>
              <a:t>Maria Thompson</a:t>
            </a:r>
            <a:endParaRPr lang="en-US" altLang="en-US" sz="1600" kern="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9"/>
            <a:ext cx="85344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Agenda</a:t>
            </a:r>
            <a:endParaRPr lang="en-US" b="0" dirty="0">
              <a:solidFill>
                <a:srgbClr val="E25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iCS System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Changes for You the Contract Approver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F&amp;S iCS Approval Workflow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829502" cy="3429000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dirty="0" smtClean="0">
                <a:latin typeface="Times" pitchFamily="-112" charset="0"/>
                <a:ea typeface="ＭＳ Ｐゴシック" pitchFamily="-112" charset="-128"/>
              </a:rPr>
              <a:t>iCS </a:t>
            </a:r>
            <a:r>
              <a:rPr lang="en-US" altLang="en-US" dirty="0">
                <a:latin typeface="Times" pitchFamily="-112" charset="0"/>
                <a:ea typeface="ＭＳ Ｐゴシック" pitchFamily="-112" charset="-128"/>
              </a:rPr>
              <a:t>User </a:t>
            </a:r>
            <a:r>
              <a:rPr lang="en-US" altLang="en-US" dirty="0" smtClean="0">
                <a:latin typeface="Times" pitchFamily="-112" charset="0"/>
                <a:ea typeface="ＭＳ Ｐゴシック" pitchFamily="-112" charset="-128"/>
              </a:rPr>
              <a:t>Guide, Quick Reference Card, &amp; </a:t>
            </a:r>
            <a:br>
              <a:rPr lang="en-US" altLang="en-US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dirty="0" smtClean="0">
                <a:latin typeface="Times" pitchFamily="-112" charset="0"/>
                <a:ea typeface="ＭＳ Ｐゴシック" pitchFamily="-112" charset="-128"/>
              </a:rPr>
              <a:t>System Access</a:t>
            </a:r>
            <a:br>
              <a:rPr lang="en-US" altLang="en-US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  <a:t> available at:</a:t>
            </a:r>
            <a:b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900" dirty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900" dirty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u="sng" dirty="0" smtClean="0">
                <a:solidFill>
                  <a:srgbClr val="E25B00"/>
                </a:solidFill>
                <a:latin typeface="Times" pitchFamily="-112" charset="0"/>
                <a:ea typeface="ＭＳ Ｐゴシック" pitchFamily="-112" charset="-128"/>
              </a:rPr>
              <a:t>https</a:t>
            </a:r>
            <a:r>
              <a:rPr lang="en-US" altLang="en-US" u="sng" dirty="0">
                <a:solidFill>
                  <a:srgbClr val="E25B00"/>
                </a:solidFill>
                <a:latin typeface="Times" pitchFamily="-112" charset="0"/>
                <a:ea typeface="ＭＳ Ｐゴシック" pitchFamily="-112" charset="-128"/>
              </a:rPr>
              <a:t>://erin.fs.illinois.edu/Resources/business-tools</a:t>
            </a:r>
            <a: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2800" dirty="0" smtClean="0">
                <a:latin typeface="Times" pitchFamily="-112" charset="0"/>
                <a:ea typeface="ＭＳ Ｐゴシック" pitchFamily="-112" charset="-128"/>
              </a:rPr>
              <a:t> </a:t>
            </a:r>
            <a: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0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  <a:t/>
            </a:r>
            <a:br>
              <a:rPr lang="en-US" altLang="en-US" sz="4400" dirty="0" smtClean="0">
                <a:latin typeface="Times" pitchFamily="-112" charset="0"/>
                <a:ea typeface="ＭＳ Ｐゴシック" pitchFamily="-112" charset="-128"/>
              </a:rPr>
            </a:br>
            <a:endParaRPr lang="en-US" altLang="en-US" sz="1800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51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Agenda</a:t>
            </a:r>
            <a:endParaRPr lang="en-US" b="0" dirty="0">
              <a:solidFill>
                <a:srgbClr val="E25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iCS System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Changes for You the Contract Approver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F&amp;S iCS Approval Workflow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5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System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4958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Familiarization instead of training 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Why iCS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Shift from a </a:t>
            </a:r>
            <a:r>
              <a:rPr lang="en-US" sz="2400" dirty="0"/>
              <a:t>manual paper </a:t>
            </a:r>
            <a:r>
              <a:rPr lang="en-US" sz="2400" dirty="0" smtClean="0"/>
              <a:t>process to an electronic contract routing </a:t>
            </a:r>
            <a:r>
              <a:rPr lang="en-US" sz="2400" dirty="0"/>
              <a:t>&amp; </a:t>
            </a:r>
            <a:r>
              <a:rPr lang="en-US" sz="2400" dirty="0" smtClean="0"/>
              <a:t>approval process to increase: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Visibility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Tracking &amp; Filing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Audit trail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Video: Web-based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Executive Approver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System Roles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Basic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My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Assign a Proxy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Reports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Search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You the Contract Approver 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F&amp;S iCS Approval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/>
          </a:bodyPr>
          <a:lstStyle/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Excel Workflow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F&amp;S </a:t>
            </a:r>
            <a:r>
              <a:rPr lang="en-US" dirty="0"/>
              <a:t>Setup by Org </a:t>
            </a:r>
            <a:r>
              <a:rPr lang="en-US" dirty="0" smtClean="0"/>
              <a:t>Code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BUs will only see contracts assigned to respective org code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Contracts issued prior to F&amp;S go live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Primarily filed under org 701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move them from 701 to correct org code 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Urbana Contracts Office must move them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ProcSrvcs needs to identify to which org each should move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About 75-85 to review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6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F&amp;S IT, Jim Brandt, will schedule a time with you to ensure your computer is properly setup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Receive “Welcome to iCS” email from the iCS team on 3/13/15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Will contain direct URL  to iCS login and resource page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Please use ERIN instead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 to ERIN, </a:t>
            </a:r>
            <a:r>
              <a:rPr lang="en-US" sz="2000" u="sng" dirty="0" smtClean="0">
                <a:solidFill>
                  <a:srgbClr val="EE6000"/>
                </a:solidFill>
              </a:rPr>
              <a:t>via Internet Explorer</a:t>
            </a:r>
            <a:r>
              <a:rPr lang="en-US" sz="2000" dirty="0" smtClean="0"/>
              <a:t>,</a:t>
            </a:r>
            <a:r>
              <a:rPr lang="en-US" dirty="0" smtClean="0"/>
              <a:t>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Test your access by logging into iCS </a:t>
            </a:r>
            <a:r>
              <a:rPr lang="en-US" dirty="0"/>
              <a:t>using your Enterprise (EAS) </a:t>
            </a:r>
            <a:r>
              <a:rPr lang="en-US" dirty="0" smtClean="0"/>
              <a:t>credentials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Review the </a:t>
            </a:r>
            <a:r>
              <a:rPr lang="en-US" dirty="0"/>
              <a:t>Quick Reference </a:t>
            </a:r>
            <a:r>
              <a:rPr lang="en-US" dirty="0" smtClean="0"/>
              <a:t>&amp; User Guide Resources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Help link in iCS more detailed</a:t>
            </a:r>
          </a:p>
        </p:txBody>
      </p:sp>
    </p:spTree>
    <p:extLst>
      <p:ext uri="{BB962C8B-B14F-4D97-AF65-F5344CB8AC3E}">
        <p14:creationId xmlns:p14="http://schemas.microsoft.com/office/powerpoint/2010/main" val="811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5774"/>
            <a:ext cx="7924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886200" y="3582986"/>
            <a:ext cx="1295400" cy="227014"/>
          </a:xfrm>
          <a:prstGeom prst="ellips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8060</TotalTime>
  <Words>257</Words>
  <Application>Microsoft Office PowerPoint</Application>
  <PresentationFormat>On-screen Show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1_Blank Presentation</vt:lpstr>
      <vt:lpstr>   F&amp;S Procurement Services  Illinois Contract System (iCS) Kickoff  3/11/15   </vt:lpstr>
      <vt:lpstr>   iCS User Guide, Quick Reference Card, &amp;  System Access     available at:     https://erin.fs.illinois.edu/Resources/business-tools       </vt:lpstr>
      <vt:lpstr>Agenda</vt:lpstr>
      <vt:lpstr>iCS System Overview</vt:lpstr>
      <vt:lpstr>Changes for You the Contract Approver </vt:lpstr>
      <vt:lpstr>F&amp;S iCS Approval Workflow</vt:lpstr>
      <vt:lpstr>Next Steps</vt:lpstr>
      <vt:lpstr>Next Steps</vt:lpstr>
      <vt:lpstr>Next Steps</vt:lpstr>
      <vt:lpstr>Next Steps</vt:lpstr>
      <vt:lpstr>Next Steps</vt:lpstr>
      <vt:lpstr>Agenda</vt:lpstr>
    </vt:vector>
  </TitlesOfParts>
  <Company>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Chambers, Sonya L</dc:creator>
  <cp:lastModifiedBy>adamwire</cp:lastModifiedBy>
  <cp:revision>312</cp:revision>
  <cp:lastPrinted>2015-03-12T15:05:28Z</cp:lastPrinted>
  <dcterms:modified xsi:type="dcterms:W3CDTF">2015-03-12T15:06:49Z</dcterms:modified>
</cp:coreProperties>
</file>